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1" r:id="rId2"/>
    <p:sldId id="259" r:id="rId3"/>
    <p:sldId id="279" r:id="rId4"/>
    <p:sldId id="262" r:id="rId5"/>
    <p:sldId id="278" r:id="rId6"/>
    <p:sldId id="272" r:id="rId7"/>
    <p:sldId id="297" r:id="rId8"/>
    <p:sldId id="288" r:id="rId9"/>
    <p:sldId id="299" r:id="rId10"/>
    <p:sldId id="289" r:id="rId11"/>
    <p:sldId id="300" r:id="rId12"/>
    <p:sldId id="301" r:id="rId13"/>
    <p:sldId id="281" r:id="rId14"/>
    <p:sldId id="273" r:id="rId15"/>
    <p:sldId id="282" r:id="rId16"/>
    <p:sldId id="283" r:id="rId17"/>
    <p:sldId id="286" r:id="rId18"/>
    <p:sldId id="293" r:id="rId19"/>
    <p:sldId id="294" r:id="rId20"/>
    <p:sldId id="295" r:id="rId21"/>
    <p:sldId id="296" r:id="rId22"/>
    <p:sldId id="284" r:id="rId23"/>
    <p:sldId id="285" r:id="rId24"/>
    <p:sldId id="277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232B"/>
    <a:srgbClr val="D1252F"/>
    <a:srgbClr val="DE333E"/>
    <a:srgbClr val="0C477E"/>
    <a:srgbClr val="262626"/>
    <a:srgbClr val="232222"/>
    <a:srgbClr val="4B4186"/>
    <a:srgbClr val="75175F"/>
    <a:srgbClr val="EDEDED"/>
    <a:srgbClr val="1E4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37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12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17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831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980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22BFA0C7-3A9D-4575-AB26-110DF5EE8B00}"/>
              </a:ext>
            </a:extLst>
          </p:cNvPr>
          <p:cNvSpPr/>
          <p:nvPr userDrawn="1"/>
        </p:nvSpPr>
        <p:spPr>
          <a:xfrm>
            <a:off x="113052" y="126125"/>
            <a:ext cx="11947570" cy="6587356"/>
          </a:xfrm>
          <a:prstGeom prst="rect">
            <a:avLst/>
          </a:prstGeom>
          <a:solidFill>
            <a:srgbClr val="C7232B">
              <a:alpha val="74000"/>
            </a:srgbClr>
          </a:soli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1ABF9C66-3C44-4874-989E-EF958922FA38}"/>
              </a:ext>
            </a:extLst>
          </p:cNvPr>
          <p:cNvSpPr/>
          <p:nvPr userDrawn="1"/>
        </p:nvSpPr>
        <p:spPr>
          <a:xfrm rot="10800000">
            <a:off x="8636690" y="119812"/>
            <a:ext cx="3436185" cy="3436187"/>
          </a:xfrm>
          <a:prstGeom prst="triangle">
            <a:avLst>
              <a:gd name="adj" fmla="val 0"/>
            </a:avLst>
          </a:prstGeom>
          <a:solidFill>
            <a:srgbClr val="C7232B">
              <a:alpha val="43000"/>
            </a:srgbClr>
          </a:soli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6A1FBA8-F3A3-4AF4-BBC5-3DA373CFFE22}"/>
              </a:ext>
            </a:extLst>
          </p:cNvPr>
          <p:cNvSpPr/>
          <p:nvPr userDrawn="1"/>
        </p:nvSpPr>
        <p:spPr>
          <a:xfrm>
            <a:off x="119125" y="3479797"/>
            <a:ext cx="3233675" cy="3233678"/>
          </a:xfrm>
          <a:prstGeom prst="triangle">
            <a:avLst>
              <a:gd name="adj" fmla="val 0"/>
            </a:avLst>
          </a:prstGeom>
          <a:solidFill>
            <a:srgbClr val="DE333E">
              <a:alpha val="43000"/>
            </a:srgbClr>
          </a:soli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CDE3B0D-717B-42B8-8F01-3460917A3B4B}"/>
              </a:ext>
            </a:extLst>
          </p:cNvPr>
          <p:cNvGrpSpPr/>
          <p:nvPr userDrawn="1"/>
        </p:nvGrpSpPr>
        <p:grpSpPr>
          <a:xfrm>
            <a:off x="0" y="-225726"/>
            <a:ext cx="1339677" cy="108000"/>
            <a:chOff x="405166" y="-304554"/>
            <a:chExt cx="1339677" cy="108000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DB3635E-BF05-4CFC-B10E-083707136738}"/>
                </a:ext>
              </a:extLst>
            </p:cNvPr>
            <p:cNvSpPr/>
            <p:nvPr userDrawn="1"/>
          </p:nvSpPr>
          <p:spPr>
            <a:xfrm>
              <a:off x="897836" y="-304554"/>
              <a:ext cx="108000" cy="108000"/>
            </a:xfrm>
            <a:prstGeom prst="ellipse">
              <a:avLst/>
            </a:prstGeom>
            <a:solidFill>
              <a:srgbClr val="E2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59BF80C-9AB2-4D36-A7B7-12FCB48E2DD2}"/>
                </a:ext>
              </a:extLst>
            </p:cNvPr>
            <p:cNvSpPr/>
            <p:nvPr userDrawn="1"/>
          </p:nvSpPr>
          <p:spPr>
            <a:xfrm>
              <a:off x="1636843" y="-304554"/>
              <a:ext cx="108000" cy="108000"/>
            </a:xfrm>
            <a:prstGeom prst="ellipse">
              <a:avLst/>
            </a:prstGeom>
            <a:solidFill>
              <a:srgbClr val="C723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7232B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AF4C61E-1CAC-4F54-9DF9-FFFC8BFB9FEF}"/>
                </a:ext>
              </a:extLst>
            </p:cNvPr>
            <p:cNvSpPr/>
            <p:nvPr userDrawn="1"/>
          </p:nvSpPr>
          <p:spPr>
            <a:xfrm>
              <a:off x="405166" y="-304554"/>
              <a:ext cx="108000" cy="108000"/>
            </a:xfrm>
            <a:prstGeom prst="ellipse">
              <a:avLst/>
            </a:prstGeom>
            <a:solidFill>
              <a:srgbClr val="4B4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2AE180E-556F-40AB-B34B-DEEC85ACB7CD}"/>
                </a:ext>
              </a:extLst>
            </p:cNvPr>
            <p:cNvSpPr/>
            <p:nvPr userDrawn="1"/>
          </p:nvSpPr>
          <p:spPr>
            <a:xfrm>
              <a:off x="651501" y="-304554"/>
              <a:ext cx="108000" cy="108000"/>
            </a:xfrm>
            <a:prstGeom prst="ellipse">
              <a:avLst/>
            </a:prstGeom>
            <a:solidFill>
              <a:srgbClr val="0C47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289C2B7-5C12-49F4-A26B-01E89029624D}"/>
                </a:ext>
              </a:extLst>
            </p:cNvPr>
            <p:cNvSpPr/>
            <p:nvPr userDrawn="1"/>
          </p:nvSpPr>
          <p:spPr>
            <a:xfrm>
              <a:off x="1390506" y="-304554"/>
              <a:ext cx="108000" cy="108000"/>
            </a:xfrm>
            <a:prstGeom prst="ellipse">
              <a:avLst/>
            </a:prstGeom>
            <a:solidFill>
              <a:srgbClr val="DE33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BB70EC7-D961-4408-AC36-74FB9F9F0B60}"/>
                </a:ext>
              </a:extLst>
            </p:cNvPr>
            <p:cNvSpPr/>
            <p:nvPr userDrawn="1"/>
          </p:nvSpPr>
          <p:spPr>
            <a:xfrm>
              <a:off x="1144171" y="-304554"/>
              <a:ext cx="108000" cy="108000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40F4870-C2DA-44F9-A4B9-41CAD1D61D31}"/>
              </a:ext>
            </a:extLst>
          </p:cNvPr>
          <p:cNvSpPr/>
          <p:nvPr userDrawn="1"/>
        </p:nvSpPr>
        <p:spPr>
          <a:xfrm>
            <a:off x="11190288" y="260350"/>
            <a:ext cx="701675" cy="701675"/>
          </a:xfrm>
          <a:prstGeom prst="roundRect">
            <a:avLst/>
          </a:prstGeom>
          <a:solidFill>
            <a:srgbClr val="C7232B">
              <a:alpha val="66000"/>
            </a:srgbClr>
          </a:soli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796877" y="4423014"/>
            <a:ext cx="4766073" cy="358969"/>
          </a:xfrm>
          <a:prstGeom prst="roundRect">
            <a:avLst/>
          </a:prstGeom>
          <a:solidFill>
            <a:srgbClr val="C7232B">
              <a:alpha val="4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dist">
              <a:defRPr lang="ko-KR" altLang="en-US" sz="1050" b="1" dirty="0">
                <a:solidFill>
                  <a:schemeClr val="lt1">
                    <a:alpha val="9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6828148" y="4430550"/>
            <a:ext cx="3754127" cy="351433"/>
          </a:xfrm>
        </p:spPr>
        <p:txBody>
          <a:bodyPr/>
          <a:lstStyle>
            <a:lvl1pPr algn="dist">
              <a:lnSpc>
                <a:spcPct val="150000"/>
              </a:lnSpc>
              <a:defRPr lang="en-US" altLang="ko-KR" sz="800" b="1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    ADSTOREPOST.COM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609723" y="1957655"/>
            <a:ext cx="8972552" cy="2322178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lang="ko-KR" altLang="en-US" sz="19900" b="0" dirty="0">
                <a:ln w="3175">
                  <a:noFill/>
                </a:ln>
                <a:solidFill>
                  <a:srgbClr val="FBFFFB">
                    <a:alpha val="95000"/>
                  </a:srgb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RED+</a:t>
            </a:r>
            <a:endParaRPr lang="ko-KR" altLang="en-US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2F558DD-48AB-416A-8813-0593997BEBAA}"/>
              </a:ext>
            </a:extLst>
          </p:cNvPr>
          <p:cNvCxnSpPr>
            <a:cxnSpLocks/>
          </p:cNvCxnSpPr>
          <p:nvPr userDrawn="1"/>
        </p:nvCxnSpPr>
        <p:spPr>
          <a:xfrm>
            <a:off x="9730740" y="5055142"/>
            <a:ext cx="881635" cy="0"/>
          </a:xfrm>
          <a:prstGeom prst="line">
            <a:avLst/>
          </a:prstGeom>
          <a:ln w="254000">
            <a:solidFill>
              <a:schemeClr val="bg1">
                <a:alpha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26DB691F-9F48-47BA-A85E-A5D0B5311CD5}"/>
              </a:ext>
            </a:extLst>
          </p:cNvPr>
          <p:cNvSpPr/>
          <p:nvPr userDrawn="1"/>
        </p:nvSpPr>
        <p:spPr>
          <a:xfrm>
            <a:off x="300038" y="5859463"/>
            <a:ext cx="701675" cy="701675"/>
          </a:xfrm>
          <a:prstGeom prst="roundRect">
            <a:avLst/>
          </a:prstGeom>
          <a:solidFill>
            <a:srgbClr val="C7232B">
              <a:alpha val="66000"/>
            </a:srgbClr>
          </a:soli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C01669F-CED7-4B9A-B9DB-F416E608202B}"/>
              </a:ext>
            </a:extLst>
          </p:cNvPr>
          <p:cNvSpPr/>
          <p:nvPr userDrawn="1"/>
        </p:nvSpPr>
        <p:spPr>
          <a:xfrm>
            <a:off x="246335" y="3619605"/>
            <a:ext cx="198378" cy="198378"/>
          </a:xfrm>
          <a:prstGeom prst="ellipse">
            <a:avLst/>
          </a:prstGeom>
          <a:solidFill>
            <a:srgbClr val="C7232B">
              <a:alpha val="66000"/>
            </a:srgbClr>
          </a:soli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8C45A0F-F824-47B0-B100-3E2A532C825F}"/>
              </a:ext>
            </a:extLst>
          </p:cNvPr>
          <p:cNvSpPr/>
          <p:nvPr userDrawn="1"/>
        </p:nvSpPr>
        <p:spPr>
          <a:xfrm>
            <a:off x="11441936" y="2908419"/>
            <a:ext cx="198378" cy="198378"/>
          </a:xfrm>
          <a:prstGeom prst="ellipse">
            <a:avLst/>
          </a:prstGeom>
          <a:solidFill>
            <a:srgbClr val="C7232B">
              <a:alpha val="66000"/>
            </a:srgbClr>
          </a:soli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9EEF53C-AB03-4A7E-9BE0-00DBDA3FF783}"/>
              </a:ext>
            </a:extLst>
          </p:cNvPr>
          <p:cNvCxnSpPr/>
          <p:nvPr userDrawn="1"/>
        </p:nvCxnSpPr>
        <p:spPr>
          <a:xfrm>
            <a:off x="4049540" y="6549981"/>
            <a:ext cx="7842423" cy="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E8F175CC-3B46-4EF1-9FBC-4DC2650AEECC}"/>
              </a:ext>
            </a:extLst>
          </p:cNvPr>
          <p:cNvCxnSpPr/>
          <p:nvPr userDrawn="1"/>
        </p:nvCxnSpPr>
        <p:spPr>
          <a:xfrm>
            <a:off x="254318" y="260350"/>
            <a:ext cx="7842423" cy="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7E11E51-0315-4662-81DC-7564591C2A20}"/>
              </a:ext>
            </a:extLst>
          </p:cNvPr>
          <p:cNvSpPr/>
          <p:nvPr userDrawn="1"/>
        </p:nvSpPr>
        <p:spPr>
          <a:xfrm>
            <a:off x="122215" y="135322"/>
            <a:ext cx="11947570" cy="6587356"/>
          </a:xfrm>
          <a:prstGeom prst="roundRect">
            <a:avLst>
              <a:gd name="adj" fmla="val 2641"/>
            </a:avLst>
          </a:prstGeom>
          <a:gradFill>
            <a:gsLst>
              <a:gs pos="100000">
                <a:schemeClr val="tx1">
                  <a:lumMod val="85000"/>
                  <a:lumOff val="15000"/>
                  <a:alpha val="93000"/>
                </a:schemeClr>
              </a:gs>
              <a:gs pos="10000">
                <a:schemeClr val="tx1">
                  <a:lumMod val="85000"/>
                  <a:lumOff val="15000"/>
                  <a:alpha val="9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0641B010-7FEA-448A-BD48-7FE4261B91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7742" y="4571848"/>
            <a:ext cx="11814645" cy="459431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lang="ko-KR" altLang="en-US" sz="23900" b="0" dirty="0">
                <a:ln w="3175">
                  <a:noFill/>
                </a:ln>
                <a:solidFill>
                  <a:srgbClr val="FBFFFB">
                    <a:alpha val="1000"/>
                  </a:srgb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RED+</a:t>
            </a:r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DD39860-DDE3-48FE-B7DC-26240D6654C9}"/>
              </a:ext>
            </a:extLst>
          </p:cNvPr>
          <p:cNvSpPr/>
          <p:nvPr userDrawn="1"/>
        </p:nvSpPr>
        <p:spPr>
          <a:xfrm>
            <a:off x="246335" y="3619605"/>
            <a:ext cx="198378" cy="198378"/>
          </a:xfrm>
          <a:prstGeom prst="ellipse">
            <a:avLst/>
          </a:prstGeom>
          <a:solidFill>
            <a:srgbClr val="C7232B">
              <a:alpha val="66000"/>
            </a:srgbClr>
          </a:soli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238DBBE-C5C7-423B-A13C-692802FF4DF8}"/>
              </a:ext>
            </a:extLst>
          </p:cNvPr>
          <p:cNvSpPr/>
          <p:nvPr userDrawn="1"/>
        </p:nvSpPr>
        <p:spPr>
          <a:xfrm>
            <a:off x="11441936" y="2908419"/>
            <a:ext cx="198378" cy="198378"/>
          </a:xfrm>
          <a:prstGeom prst="ellipse">
            <a:avLst/>
          </a:prstGeom>
          <a:solidFill>
            <a:srgbClr val="C7232B">
              <a:alpha val="66000"/>
            </a:srgbClr>
          </a:soli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F1299AD-E1D5-4030-B92A-9740936DFB16}"/>
              </a:ext>
            </a:extLst>
          </p:cNvPr>
          <p:cNvSpPr/>
          <p:nvPr userDrawn="1"/>
        </p:nvSpPr>
        <p:spPr>
          <a:xfrm>
            <a:off x="11190288" y="260350"/>
            <a:ext cx="701675" cy="701675"/>
          </a:xfrm>
          <a:prstGeom prst="roundRect">
            <a:avLst/>
          </a:prstGeom>
          <a:gradFill>
            <a:gsLst>
              <a:gs pos="100000">
                <a:schemeClr val="tx1">
                  <a:alpha val="95000"/>
                  <a:lumMod val="86000"/>
                  <a:lumOff val="14000"/>
                </a:schemeClr>
              </a:gs>
              <a:gs pos="10000">
                <a:schemeClr val="tx1">
                  <a:lumMod val="82000"/>
                  <a:lumOff val="18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AFE4559-89D3-4DD4-A5D7-5E6743FFF66A}"/>
              </a:ext>
            </a:extLst>
          </p:cNvPr>
          <p:cNvSpPr/>
          <p:nvPr userDrawn="1"/>
        </p:nvSpPr>
        <p:spPr>
          <a:xfrm>
            <a:off x="300038" y="5859463"/>
            <a:ext cx="701675" cy="701675"/>
          </a:xfrm>
          <a:prstGeom prst="roundRect">
            <a:avLst/>
          </a:prstGeom>
          <a:gradFill>
            <a:gsLst>
              <a:gs pos="100000">
                <a:schemeClr val="tx1">
                  <a:alpha val="95000"/>
                  <a:lumMod val="86000"/>
                  <a:lumOff val="14000"/>
                </a:schemeClr>
              </a:gs>
              <a:gs pos="10000">
                <a:schemeClr val="tx1">
                  <a:lumMod val="82000"/>
                  <a:lumOff val="18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7742" y="895968"/>
            <a:ext cx="3373258" cy="1137075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ko-KR" altLang="en-US" sz="88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BFFFB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7882" y="540381"/>
            <a:ext cx="897619" cy="261562"/>
          </a:xfrm>
          <a:prstGeom prst="roundRect">
            <a:avLst/>
          </a:prstGeom>
          <a:solidFill>
            <a:srgbClr val="C00000">
              <a:alpha val="72000"/>
            </a:srgbClr>
          </a:solidFill>
        </p:spPr>
        <p:txBody>
          <a:bodyPr/>
          <a:lstStyle>
            <a:lvl1pPr algn="ctr">
              <a:lnSpc>
                <a:spcPct val="100000"/>
              </a:lnSpc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RED ++</a:t>
            </a:r>
          </a:p>
        </p:txBody>
      </p:sp>
      <p:sp>
        <p:nvSpPr>
          <p:cNvPr id="29" name="텍스트 개체 틀 6">
            <a:extLst>
              <a:ext uri="{FF2B5EF4-FFF2-40B4-BE49-F238E27FC236}">
                <a16:creationId xmlns:a16="http://schemas.microsoft.com/office/drawing/2014/main" id="{64686456-CF20-4152-A129-4F9847646F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7882" y="2132039"/>
            <a:ext cx="2435385" cy="261562"/>
          </a:xfrm>
          <a:prstGeom prst="roundRect">
            <a:avLst/>
          </a:prstGeom>
          <a:solidFill>
            <a:schemeClr val="tx1">
              <a:lumMod val="65000"/>
              <a:lumOff val="35000"/>
              <a:alpha val="44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altLang="ko-KR" sz="1050" b="1" dirty="0">
                <a:solidFill>
                  <a:schemeClr val="lt1">
                    <a:alpha val="95000"/>
                  </a:schemeClr>
                </a:solidFill>
                <a:latin typeface="+mj-ea"/>
                <a:ea typeface="+mj-ea"/>
              </a:defRPr>
            </a:lvl1pPr>
          </a:lstStyle>
          <a:p>
            <a:pPr lvl="0" algn="dist"/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endParaRPr lang="en-US" altLang="ko-KR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35E4B93-DA11-447B-ADFA-0AC3FEEB0D35}"/>
              </a:ext>
            </a:extLst>
          </p:cNvPr>
          <p:cNvGrpSpPr/>
          <p:nvPr userDrawn="1"/>
        </p:nvGrpSpPr>
        <p:grpSpPr>
          <a:xfrm>
            <a:off x="4765592" y="396147"/>
            <a:ext cx="5831868" cy="6105908"/>
            <a:chOff x="4094763" y="706951"/>
            <a:chExt cx="5451884" cy="570806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205C94A-825B-4BC0-B99F-6F9D86D8EA4C}"/>
                </a:ext>
              </a:extLst>
            </p:cNvPr>
            <p:cNvGrpSpPr/>
            <p:nvPr userDrawn="1"/>
          </p:nvGrpSpPr>
          <p:grpSpPr>
            <a:xfrm rot="16200000">
              <a:off x="4098658" y="936839"/>
              <a:ext cx="5444095" cy="5239947"/>
              <a:chOff x="2195511" y="974476"/>
              <a:chExt cx="8914178" cy="5104746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8FF03ED3-89BD-4FDB-B350-4A0D609AD618}"/>
                  </a:ext>
                </a:extLst>
              </p:cNvPr>
              <p:cNvSpPr/>
              <p:nvPr userDrawn="1"/>
            </p:nvSpPr>
            <p:spPr>
              <a:xfrm>
                <a:off x="2195511" y="974476"/>
                <a:ext cx="8914178" cy="5104746"/>
              </a:xfrm>
              <a:prstGeom prst="roundRect">
                <a:avLst>
                  <a:gd name="adj" fmla="val 3943"/>
                </a:avLst>
              </a:prstGeom>
              <a:solidFill>
                <a:srgbClr val="C7232B">
                  <a:alpha val="66000"/>
                </a:srgbClr>
              </a:solidFill>
              <a:ln>
                <a:noFill/>
              </a:ln>
              <a:effectLst>
                <a:outerShdw blurRad="673100" dist="520700" dir="2700000" algn="tl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ko-KR" altLang="en-US" dirty="0"/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5629CD4D-D58B-4A68-BD0C-D5336DA6364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95511" y="1392792"/>
                <a:ext cx="8914178" cy="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  <a:alpha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CD7E28FA-AD69-41ED-B6D9-E2490E44F66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95511" y="5642638"/>
                <a:ext cx="8914178" cy="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  <a:alpha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84166AF-2301-4CBB-8447-98510E8A6B2F}"/>
                </a:ext>
              </a:extLst>
            </p:cNvPr>
            <p:cNvSpPr/>
            <p:nvPr userDrawn="1"/>
          </p:nvSpPr>
          <p:spPr>
            <a:xfrm>
              <a:off x="4094763" y="706951"/>
              <a:ext cx="701675" cy="701675"/>
            </a:xfrm>
            <a:prstGeom prst="roundRect">
              <a:avLst/>
            </a:prstGeom>
            <a:solidFill>
              <a:srgbClr val="C7232B">
                <a:alpha val="66000"/>
              </a:srgbClr>
            </a:solidFill>
            <a:ln>
              <a:noFill/>
            </a:ln>
            <a:effectLst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230EF399-835D-48E5-9714-8444DA42C41C}"/>
                </a:ext>
              </a:extLst>
            </p:cNvPr>
            <p:cNvSpPr/>
            <p:nvPr userDrawn="1"/>
          </p:nvSpPr>
          <p:spPr>
            <a:xfrm>
              <a:off x="8844972" y="5713345"/>
              <a:ext cx="701675" cy="701675"/>
            </a:xfrm>
            <a:prstGeom prst="roundRect">
              <a:avLst/>
            </a:prstGeom>
            <a:solidFill>
              <a:srgbClr val="C7232B">
                <a:alpha val="66000"/>
              </a:srgbClr>
            </a:solidFill>
            <a:ln>
              <a:noFill/>
            </a:ln>
            <a:effectLst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dirty="0"/>
            </a:p>
          </p:txBody>
        </p:sp>
      </p:grpSp>
      <p:sp>
        <p:nvSpPr>
          <p:cNvPr id="33" name="텍스트 개체 틀 6">
            <a:extLst>
              <a:ext uri="{FF2B5EF4-FFF2-40B4-BE49-F238E27FC236}">
                <a16:creationId xmlns:a16="http://schemas.microsoft.com/office/drawing/2014/main" id="{905187FB-4BA8-475F-A651-DA402FD389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5754" y="801943"/>
            <a:ext cx="3381746" cy="5126360"/>
          </a:xfrm>
          <a:prstGeom prst="roundRect">
            <a:avLst>
              <a:gd name="adj" fmla="val 501"/>
            </a:avLst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altLang="ko-KR" sz="1050" b="1" dirty="0">
                <a:solidFill>
                  <a:schemeClr val="lt1">
                    <a:alpha val="95000"/>
                  </a:schemeClr>
                </a:solidFill>
                <a:latin typeface="+mj-ea"/>
                <a:ea typeface="+mj-ea"/>
              </a:defRPr>
            </a:lvl1pPr>
          </a:lstStyle>
          <a:p>
            <a:pPr lvl="0" algn="dist"/>
            <a:r>
              <a:rPr lang="en-US" altLang="ko-KR" dirty="0"/>
              <a:t>Table of Contents</a:t>
            </a:r>
          </a:p>
          <a:p>
            <a:pPr lvl="0" algn="dist"/>
            <a:r>
              <a:rPr lang="en-US" altLang="ko-KR" dirty="0"/>
              <a:t>-</a:t>
            </a:r>
          </a:p>
          <a:p>
            <a:pPr lvl="0" algn="dist"/>
            <a:endParaRPr lang="en-US" altLang="ko-KR" dirty="0"/>
          </a:p>
          <a:p>
            <a:pPr lvl="0" algn="dist"/>
            <a:endParaRPr lang="en-US" altLang="ko-KR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0A934B8-2E31-4C40-93C2-466FC198A5B6}"/>
              </a:ext>
            </a:extLst>
          </p:cNvPr>
          <p:cNvCxnSpPr>
            <a:cxnSpLocks/>
          </p:cNvCxnSpPr>
          <p:nvPr userDrawn="1"/>
        </p:nvCxnSpPr>
        <p:spPr>
          <a:xfrm>
            <a:off x="9730740" y="5055142"/>
            <a:ext cx="881635" cy="0"/>
          </a:xfrm>
          <a:prstGeom prst="line">
            <a:avLst/>
          </a:prstGeom>
          <a:ln w="254000">
            <a:solidFill>
              <a:schemeClr val="bg1">
                <a:alpha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7E11E51-0315-4662-81DC-7564591C2A20}"/>
              </a:ext>
            </a:extLst>
          </p:cNvPr>
          <p:cNvSpPr/>
          <p:nvPr userDrawn="1"/>
        </p:nvSpPr>
        <p:spPr>
          <a:xfrm>
            <a:off x="122215" y="135322"/>
            <a:ext cx="11947570" cy="6587356"/>
          </a:xfrm>
          <a:prstGeom prst="roundRect">
            <a:avLst>
              <a:gd name="adj" fmla="val 2641"/>
            </a:avLst>
          </a:prstGeom>
          <a:solidFill>
            <a:schemeClr val="bg1"/>
          </a:soli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>
                  <a:alpha val="76000"/>
                </a:schemeClr>
              </a:solidFill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0641B010-7FEA-448A-BD48-7FE4261B91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7742" y="4571848"/>
            <a:ext cx="11814645" cy="459431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lang="ko-KR" altLang="en-US" sz="23900" b="0" dirty="0">
                <a:ln w="3175">
                  <a:noFill/>
                </a:ln>
                <a:solidFill>
                  <a:schemeClr val="tx1">
                    <a:lumMod val="95000"/>
                    <a:lumOff val="5000"/>
                    <a:alpha val="3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RED+</a:t>
            </a:r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DD39860-DDE3-48FE-B7DC-26240D6654C9}"/>
              </a:ext>
            </a:extLst>
          </p:cNvPr>
          <p:cNvSpPr/>
          <p:nvPr userDrawn="1"/>
        </p:nvSpPr>
        <p:spPr>
          <a:xfrm>
            <a:off x="246335" y="3619605"/>
            <a:ext cx="198378" cy="198378"/>
          </a:xfrm>
          <a:prstGeom prst="ellipse">
            <a:avLst/>
          </a:prstGeom>
          <a:solidFill>
            <a:srgbClr val="C7232B">
              <a:alpha val="95000"/>
            </a:srgbClr>
          </a:soli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238DBBE-C5C7-423B-A13C-692802FF4DF8}"/>
              </a:ext>
            </a:extLst>
          </p:cNvPr>
          <p:cNvSpPr/>
          <p:nvPr userDrawn="1"/>
        </p:nvSpPr>
        <p:spPr>
          <a:xfrm>
            <a:off x="11441936" y="2908419"/>
            <a:ext cx="198378" cy="198378"/>
          </a:xfrm>
          <a:prstGeom prst="ellipse">
            <a:avLst/>
          </a:prstGeom>
          <a:solidFill>
            <a:srgbClr val="C7232B">
              <a:alpha val="95000"/>
            </a:srgbClr>
          </a:soli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F1299AD-E1D5-4030-B92A-9740936DFB16}"/>
              </a:ext>
            </a:extLst>
          </p:cNvPr>
          <p:cNvSpPr/>
          <p:nvPr userDrawn="1"/>
        </p:nvSpPr>
        <p:spPr>
          <a:xfrm>
            <a:off x="11190288" y="260350"/>
            <a:ext cx="701675" cy="701675"/>
          </a:xfrm>
          <a:prstGeom prst="roundRect">
            <a:avLst/>
          </a:prstGeom>
          <a:gradFill>
            <a:gsLst>
              <a:gs pos="100000">
                <a:schemeClr val="tx1">
                  <a:alpha val="95000"/>
                  <a:lumMod val="7000"/>
                  <a:lumOff val="93000"/>
                </a:schemeClr>
              </a:gs>
              <a:gs pos="0">
                <a:schemeClr val="tx1">
                  <a:lumMod val="18000"/>
                  <a:lumOff val="82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AFE4559-89D3-4DD4-A5D7-5E6743FFF66A}"/>
              </a:ext>
            </a:extLst>
          </p:cNvPr>
          <p:cNvSpPr/>
          <p:nvPr userDrawn="1"/>
        </p:nvSpPr>
        <p:spPr>
          <a:xfrm>
            <a:off x="300038" y="5859463"/>
            <a:ext cx="701675" cy="701675"/>
          </a:xfrm>
          <a:prstGeom prst="roundRect">
            <a:avLst/>
          </a:prstGeom>
          <a:gradFill>
            <a:gsLst>
              <a:gs pos="100000">
                <a:schemeClr val="tx1">
                  <a:alpha val="95000"/>
                  <a:lumMod val="7000"/>
                  <a:lumOff val="93000"/>
                </a:schemeClr>
              </a:gs>
              <a:gs pos="0">
                <a:schemeClr val="tx1">
                  <a:lumMod val="18000"/>
                  <a:lumOff val="82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7742" y="895968"/>
            <a:ext cx="3373258" cy="1137075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ko-KR" altLang="en-US" sz="88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7882" y="540381"/>
            <a:ext cx="897619" cy="261562"/>
          </a:xfrm>
          <a:prstGeom prst="roundRect">
            <a:avLst/>
          </a:prstGeom>
          <a:solidFill>
            <a:srgbClr val="C00000">
              <a:alpha val="72000"/>
            </a:srgbClr>
          </a:solidFill>
        </p:spPr>
        <p:txBody>
          <a:bodyPr/>
          <a:lstStyle>
            <a:lvl1pPr algn="ctr">
              <a:lnSpc>
                <a:spcPct val="100000"/>
              </a:lnSpc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RED ++</a:t>
            </a:r>
          </a:p>
        </p:txBody>
      </p:sp>
      <p:sp>
        <p:nvSpPr>
          <p:cNvPr id="29" name="텍스트 개체 틀 6">
            <a:extLst>
              <a:ext uri="{FF2B5EF4-FFF2-40B4-BE49-F238E27FC236}">
                <a16:creationId xmlns:a16="http://schemas.microsoft.com/office/drawing/2014/main" id="{64686456-CF20-4152-A129-4F9847646F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7882" y="2132039"/>
            <a:ext cx="2435385" cy="26156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altLang="ko-KR" sz="1050" b="1" dirty="0">
                <a:solidFill>
                  <a:schemeClr val="lt1">
                    <a:alpha val="95000"/>
                  </a:schemeClr>
                </a:solidFill>
                <a:latin typeface="+mj-ea"/>
                <a:ea typeface="+mj-ea"/>
              </a:defRPr>
            </a:lvl1pPr>
          </a:lstStyle>
          <a:p>
            <a:pPr lvl="0" algn="dist"/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endParaRPr lang="en-US" altLang="ko-KR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35E4B93-DA11-447B-ADFA-0AC3FEEB0D35}"/>
              </a:ext>
            </a:extLst>
          </p:cNvPr>
          <p:cNvGrpSpPr/>
          <p:nvPr userDrawn="1"/>
        </p:nvGrpSpPr>
        <p:grpSpPr>
          <a:xfrm>
            <a:off x="4765592" y="396147"/>
            <a:ext cx="5831868" cy="6105908"/>
            <a:chOff x="4094763" y="706951"/>
            <a:chExt cx="5451884" cy="570806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205C94A-825B-4BC0-B99F-6F9D86D8EA4C}"/>
                </a:ext>
              </a:extLst>
            </p:cNvPr>
            <p:cNvGrpSpPr/>
            <p:nvPr userDrawn="1"/>
          </p:nvGrpSpPr>
          <p:grpSpPr>
            <a:xfrm rot="16200000">
              <a:off x="4098658" y="936839"/>
              <a:ext cx="5444095" cy="5239947"/>
              <a:chOff x="2195511" y="974476"/>
              <a:chExt cx="8914178" cy="5104746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8FF03ED3-89BD-4FDB-B350-4A0D609AD618}"/>
                  </a:ext>
                </a:extLst>
              </p:cNvPr>
              <p:cNvSpPr/>
              <p:nvPr userDrawn="1"/>
            </p:nvSpPr>
            <p:spPr>
              <a:xfrm>
                <a:off x="2195511" y="974476"/>
                <a:ext cx="8914178" cy="5104746"/>
              </a:xfrm>
              <a:prstGeom prst="roundRect">
                <a:avLst>
                  <a:gd name="adj" fmla="val 3943"/>
                </a:avLst>
              </a:prstGeom>
              <a:solidFill>
                <a:srgbClr val="C7232B">
                  <a:alpha val="84000"/>
                </a:srgbClr>
              </a:solidFill>
              <a:ln>
                <a:noFill/>
              </a:ln>
              <a:effectLst>
                <a:outerShdw blurRad="673100" dist="520700" dir="2700000" algn="tl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ko-KR" altLang="en-US" dirty="0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5629CD4D-D58B-4A68-BD0C-D5336DA6364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95511" y="1392792"/>
                <a:ext cx="8914178" cy="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  <a:alpha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CD7E28FA-AD69-41ED-B6D9-E2490E44F66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95511" y="5642638"/>
                <a:ext cx="8914178" cy="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  <a:alpha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84166AF-2301-4CBB-8447-98510E8A6B2F}"/>
                </a:ext>
              </a:extLst>
            </p:cNvPr>
            <p:cNvSpPr/>
            <p:nvPr userDrawn="1"/>
          </p:nvSpPr>
          <p:spPr>
            <a:xfrm>
              <a:off x="4094763" y="706951"/>
              <a:ext cx="701675" cy="701675"/>
            </a:xfrm>
            <a:prstGeom prst="roundRect">
              <a:avLst/>
            </a:prstGeom>
            <a:solidFill>
              <a:srgbClr val="C7232B">
                <a:alpha val="66000"/>
              </a:srgbClr>
            </a:solidFill>
            <a:ln>
              <a:noFill/>
            </a:ln>
            <a:effectLst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230EF399-835D-48E5-9714-8444DA42C41C}"/>
                </a:ext>
              </a:extLst>
            </p:cNvPr>
            <p:cNvSpPr/>
            <p:nvPr userDrawn="1"/>
          </p:nvSpPr>
          <p:spPr>
            <a:xfrm>
              <a:off x="8844972" y="5713345"/>
              <a:ext cx="701675" cy="701675"/>
            </a:xfrm>
            <a:prstGeom prst="roundRect">
              <a:avLst/>
            </a:prstGeom>
            <a:solidFill>
              <a:srgbClr val="C7232B">
                <a:alpha val="66000"/>
              </a:srgbClr>
            </a:solidFill>
            <a:ln>
              <a:noFill/>
            </a:ln>
            <a:effectLst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dirty="0"/>
            </a:p>
          </p:txBody>
        </p:sp>
      </p:grpSp>
      <p:sp>
        <p:nvSpPr>
          <p:cNvPr id="33" name="텍스트 개체 틀 6">
            <a:extLst>
              <a:ext uri="{FF2B5EF4-FFF2-40B4-BE49-F238E27FC236}">
                <a16:creationId xmlns:a16="http://schemas.microsoft.com/office/drawing/2014/main" id="{905187FB-4BA8-475F-A651-DA402FD389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5754" y="801943"/>
            <a:ext cx="3381746" cy="5126360"/>
          </a:xfrm>
          <a:prstGeom prst="roundRect">
            <a:avLst>
              <a:gd name="adj" fmla="val 501"/>
            </a:avLst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altLang="ko-KR" sz="1050" b="1" dirty="0">
                <a:solidFill>
                  <a:schemeClr val="lt1">
                    <a:alpha val="95000"/>
                  </a:schemeClr>
                </a:solidFill>
                <a:latin typeface="+mj-ea"/>
                <a:ea typeface="+mj-ea"/>
              </a:defRPr>
            </a:lvl1pPr>
          </a:lstStyle>
          <a:p>
            <a:pPr lvl="0" algn="dist"/>
            <a:r>
              <a:rPr lang="en-US" altLang="ko-KR" dirty="0"/>
              <a:t>Table of Contents</a:t>
            </a:r>
          </a:p>
          <a:p>
            <a:pPr lvl="0" algn="dist"/>
            <a:r>
              <a:rPr lang="en-US" altLang="ko-KR" dirty="0"/>
              <a:t>-</a:t>
            </a:r>
          </a:p>
          <a:p>
            <a:pPr lvl="0" algn="dist"/>
            <a:endParaRPr lang="en-US" altLang="ko-KR" dirty="0"/>
          </a:p>
          <a:p>
            <a:pPr lvl="0" algn="dist"/>
            <a:endParaRPr lang="en-US" altLang="ko-KR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0A934B8-2E31-4C40-93C2-466FC198A5B6}"/>
              </a:ext>
            </a:extLst>
          </p:cNvPr>
          <p:cNvCxnSpPr>
            <a:cxnSpLocks/>
          </p:cNvCxnSpPr>
          <p:nvPr userDrawn="1"/>
        </p:nvCxnSpPr>
        <p:spPr>
          <a:xfrm>
            <a:off x="9730740" y="5055142"/>
            <a:ext cx="881635" cy="0"/>
          </a:xfrm>
          <a:prstGeom prst="line">
            <a:avLst/>
          </a:prstGeom>
          <a:ln w="254000">
            <a:solidFill>
              <a:schemeClr val="bg1">
                <a:alpha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134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7899C89-039B-4E81-8341-26377846B241}"/>
              </a:ext>
            </a:extLst>
          </p:cNvPr>
          <p:cNvSpPr/>
          <p:nvPr userDrawn="1"/>
        </p:nvSpPr>
        <p:spPr>
          <a:xfrm>
            <a:off x="241300" y="200980"/>
            <a:ext cx="11709400" cy="6456040"/>
          </a:xfrm>
          <a:prstGeom prst="roundRect">
            <a:avLst>
              <a:gd name="adj" fmla="val 2641"/>
            </a:avLst>
          </a:prstGeom>
          <a:solidFill>
            <a:srgbClr val="C7232B">
              <a:alpha val="74000"/>
            </a:srgbClr>
          </a:soli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30" name="텍스트 개체 틀 6">
            <a:extLst>
              <a:ext uri="{FF2B5EF4-FFF2-40B4-BE49-F238E27FC236}">
                <a16:creationId xmlns:a16="http://schemas.microsoft.com/office/drawing/2014/main" id="{6BB55264-DF5B-40EB-A160-E120F3D043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2" y="429767"/>
            <a:ext cx="2914656" cy="26156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38100" dist="762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altLang="ko-KR" sz="1000" b="1" dirty="0">
                <a:solidFill>
                  <a:schemeClr val="lt1"/>
                </a:solidFill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L@RGO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0689" y="6196016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0689" y="1488754"/>
            <a:ext cx="11087911" cy="4629861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3" y="806093"/>
            <a:ext cx="5588002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lnSpc>
                <a:spcPct val="100000"/>
              </a:lnSpc>
              <a:defRPr sz="3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507993" y="426727"/>
            <a:ext cx="1358907" cy="264513"/>
          </a:xfrm>
          <a:prstGeom prst="roundRect">
            <a:avLst/>
          </a:prstGeom>
          <a:solidFill>
            <a:srgbClr val="C7232B">
              <a:alpha val="74000"/>
            </a:srgbClr>
          </a:solidFill>
          <a:ln>
            <a:noFill/>
          </a:ln>
          <a:effectLst>
            <a:outerShdw blurRad="673100" dist="5207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dist">
              <a:lnSpc>
                <a:spcPct val="100000"/>
              </a:lnSpc>
              <a:defRPr lang="ko-KR" altLang="en-US" sz="1000" b="1" dirty="0"/>
            </a:lvl1pPr>
          </a:lstStyle>
          <a:p>
            <a:pPr lvl="0"/>
            <a:r>
              <a:rPr lang="en-US" altLang="ko-KR" dirty="0"/>
              <a:t>DESIGNED BY </a:t>
            </a:r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68E1AF6-F3D8-4997-877E-F6136EB68302}"/>
              </a:ext>
            </a:extLst>
          </p:cNvPr>
          <p:cNvCxnSpPr>
            <a:cxnSpLocks/>
          </p:cNvCxnSpPr>
          <p:nvPr userDrawn="1"/>
        </p:nvCxnSpPr>
        <p:spPr>
          <a:xfrm>
            <a:off x="570689" y="1498599"/>
            <a:ext cx="1973840" cy="0"/>
          </a:xfrm>
          <a:prstGeom prst="line">
            <a:avLst/>
          </a:prstGeom>
          <a:ln w="38100">
            <a:solidFill>
              <a:schemeClr val="bg1">
                <a:alpha val="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81E5F44-0089-4977-947A-AB42E7EFA32A}"/>
              </a:ext>
            </a:extLst>
          </p:cNvPr>
          <p:cNvSpPr/>
          <p:nvPr userDrawn="1"/>
        </p:nvSpPr>
        <p:spPr>
          <a:xfrm>
            <a:off x="11597499" y="6298310"/>
            <a:ext cx="423683" cy="423683"/>
          </a:xfrm>
          <a:prstGeom prst="roundRect">
            <a:avLst/>
          </a:prstGeom>
          <a:solidFill>
            <a:srgbClr val="C7232B">
              <a:alpha val="66000"/>
            </a:srgbClr>
          </a:soli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4694" y="6407696"/>
            <a:ext cx="576006" cy="204912"/>
          </a:xfrm>
        </p:spPr>
        <p:txBody>
          <a:bodyPr/>
          <a:lstStyle>
            <a:lvl1pPr algn="r">
              <a:lnSpc>
                <a:spcPct val="100000"/>
              </a:lnSpc>
              <a:defRPr sz="1100" b="1">
                <a:solidFill>
                  <a:schemeClr val="bg1">
                    <a:alpha val="49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08E4358-97CB-41C4-9EDD-F9BBB011414C}"/>
              </a:ext>
            </a:extLst>
          </p:cNvPr>
          <p:cNvCxnSpPr>
            <a:cxnSpLocks/>
          </p:cNvCxnSpPr>
          <p:nvPr userDrawn="1"/>
        </p:nvCxnSpPr>
        <p:spPr>
          <a:xfrm>
            <a:off x="11139547" y="1059540"/>
            <a:ext cx="881635" cy="0"/>
          </a:xfrm>
          <a:prstGeom prst="line">
            <a:avLst/>
          </a:prstGeom>
          <a:ln w="254000">
            <a:solidFill>
              <a:schemeClr val="bg1">
                <a:alpha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7899C89-039B-4E81-8341-26377846B241}"/>
              </a:ext>
            </a:extLst>
          </p:cNvPr>
          <p:cNvSpPr/>
          <p:nvPr userDrawn="1"/>
        </p:nvSpPr>
        <p:spPr>
          <a:xfrm>
            <a:off x="241300" y="200980"/>
            <a:ext cx="11709400" cy="6456040"/>
          </a:xfrm>
          <a:prstGeom prst="roundRect">
            <a:avLst>
              <a:gd name="adj" fmla="val 2641"/>
            </a:avLst>
          </a:prstGeom>
          <a:solidFill>
            <a:schemeClr val="bg1"/>
          </a:soli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>
                  <a:alpha val="76000"/>
                </a:schemeClr>
              </a:solidFill>
            </a:endParaRPr>
          </a:p>
        </p:txBody>
      </p:sp>
      <p:sp>
        <p:nvSpPr>
          <p:cNvPr id="30" name="텍스트 개체 틀 6">
            <a:extLst>
              <a:ext uri="{FF2B5EF4-FFF2-40B4-BE49-F238E27FC236}">
                <a16:creationId xmlns:a16="http://schemas.microsoft.com/office/drawing/2014/main" id="{6BB55264-DF5B-40EB-A160-E120F3D043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2" y="429767"/>
            <a:ext cx="2914656" cy="26156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38100" dist="762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altLang="ko-KR" sz="1000" b="1" dirty="0">
                <a:solidFill>
                  <a:schemeClr val="lt1"/>
                </a:solidFill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L@RGO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0689" y="6196016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tx1">
                    <a:lumMod val="50000"/>
                    <a:lumOff val="50000"/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0689" y="1488754"/>
            <a:ext cx="11087911" cy="4629861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3" y="806093"/>
            <a:ext cx="5588002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lnSpc>
                <a:spcPct val="100000"/>
              </a:lnSpc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507993" y="426727"/>
            <a:ext cx="1358907" cy="264513"/>
          </a:xfrm>
          <a:prstGeom prst="roundRect">
            <a:avLst/>
          </a:prstGeom>
          <a:solidFill>
            <a:srgbClr val="C7232B">
              <a:alpha val="74000"/>
            </a:srgbClr>
          </a:solidFill>
          <a:ln>
            <a:noFill/>
          </a:ln>
          <a:effectLst>
            <a:outerShdw blurRad="673100" dist="5207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dist">
              <a:lnSpc>
                <a:spcPct val="100000"/>
              </a:lnSpc>
              <a:defRPr lang="ko-KR" altLang="en-US" sz="1000" b="1" dirty="0"/>
            </a:lvl1pPr>
          </a:lstStyle>
          <a:p>
            <a:pPr lvl="0"/>
            <a:r>
              <a:rPr lang="en-US" altLang="ko-KR" dirty="0"/>
              <a:t>DESIGNED BY </a:t>
            </a:r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68E1AF6-F3D8-4997-877E-F6136EB68302}"/>
              </a:ext>
            </a:extLst>
          </p:cNvPr>
          <p:cNvCxnSpPr>
            <a:cxnSpLocks/>
          </p:cNvCxnSpPr>
          <p:nvPr userDrawn="1"/>
        </p:nvCxnSpPr>
        <p:spPr>
          <a:xfrm>
            <a:off x="570689" y="1498599"/>
            <a:ext cx="1973840" cy="0"/>
          </a:xfrm>
          <a:prstGeom prst="line">
            <a:avLst/>
          </a:prstGeom>
          <a:ln w="38100">
            <a:solidFill>
              <a:schemeClr val="bg1">
                <a:alpha val="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81E5F44-0089-4977-947A-AB42E7EFA32A}"/>
              </a:ext>
            </a:extLst>
          </p:cNvPr>
          <p:cNvSpPr/>
          <p:nvPr userDrawn="1"/>
        </p:nvSpPr>
        <p:spPr>
          <a:xfrm>
            <a:off x="11597499" y="6298310"/>
            <a:ext cx="423683" cy="423683"/>
          </a:xfrm>
          <a:prstGeom prst="roundRect">
            <a:avLst/>
          </a:prstGeom>
          <a:solidFill>
            <a:srgbClr val="C7232B"/>
          </a:soli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4694" y="6407696"/>
            <a:ext cx="576006" cy="204912"/>
          </a:xfrm>
        </p:spPr>
        <p:txBody>
          <a:bodyPr/>
          <a:lstStyle>
            <a:lvl1pPr algn="r">
              <a:lnSpc>
                <a:spcPct val="100000"/>
              </a:lnSpc>
              <a:defRPr sz="1100" b="1">
                <a:solidFill>
                  <a:schemeClr val="bg1">
                    <a:alpha val="49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08E4358-97CB-41C4-9EDD-F9BBB011414C}"/>
              </a:ext>
            </a:extLst>
          </p:cNvPr>
          <p:cNvCxnSpPr>
            <a:cxnSpLocks/>
          </p:cNvCxnSpPr>
          <p:nvPr userDrawn="1"/>
        </p:nvCxnSpPr>
        <p:spPr>
          <a:xfrm>
            <a:off x="11139547" y="1059540"/>
            <a:ext cx="881635" cy="0"/>
          </a:xfrm>
          <a:prstGeom prst="line">
            <a:avLst/>
          </a:prstGeom>
          <a:ln w="254000">
            <a:solidFill>
              <a:srgbClr val="C7232B">
                <a:alpha val="9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278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7899C89-039B-4E81-8341-26377846B241}"/>
              </a:ext>
            </a:extLst>
          </p:cNvPr>
          <p:cNvSpPr/>
          <p:nvPr userDrawn="1"/>
        </p:nvSpPr>
        <p:spPr>
          <a:xfrm>
            <a:off x="122215" y="135322"/>
            <a:ext cx="11947570" cy="6587356"/>
          </a:xfrm>
          <a:prstGeom prst="roundRect">
            <a:avLst>
              <a:gd name="adj" fmla="val 2641"/>
            </a:avLst>
          </a:prstGeom>
          <a:solidFill>
            <a:schemeClr val="tx1">
              <a:lumMod val="75000"/>
              <a:lumOff val="25000"/>
              <a:alpha val="40000"/>
            </a:schemeClr>
          </a:soli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73F7B3C5-B1BF-4F47-A55B-CF6AF252CE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2" y="311468"/>
            <a:ext cx="2914656" cy="26156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38100" dist="762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altLang="ko-KR" sz="1000" b="1" dirty="0">
                <a:solidFill>
                  <a:schemeClr val="lt1"/>
                </a:solidFill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L@RGO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0689" y="6272216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0689" y="1623298"/>
            <a:ext cx="11087911" cy="449531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2594" y="6298159"/>
            <a:ext cx="576006" cy="204912"/>
          </a:xfrm>
        </p:spPr>
        <p:txBody>
          <a:bodyPr/>
          <a:lstStyle>
            <a:lvl1pPr algn="r">
              <a:lnSpc>
                <a:spcPct val="100000"/>
              </a:lnSpc>
              <a:defRPr sz="1100" b="1">
                <a:solidFill>
                  <a:schemeClr val="bg1">
                    <a:alpha val="49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3" y="704493"/>
            <a:ext cx="5588002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lnSpc>
                <a:spcPct val="100000"/>
              </a:lnSpc>
              <a:defRPr sz="3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507993" y="325127"/>
            <a:ext cx="1358907" cy="264513"/>
          </a:xfrm>
          <a:prstGeom prst="roundRect">
            <a:avLst/>
          </a:prstGeom>
          <a:solidFill>
            <a:srgbClr val="C7232B">
              <a:alpha val="74000"/>
            </a:srgbClr>
          </a:solidFill>
          <a:ln>
            <a:noFill/>
          </a:ln>
          <a:effectLst>
            <a:outerShdw blurRad="673100" dist="5207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dist">
              <a:lnSpc>
                <a:spcPct val="100000"/>
              </a:lnSpc>
              <a:defRPr lang="ko-KR" altLang="en-US" sz="1000" b="1" dirty="0"/>
            </a:lvl1pPr>
          </a:lstStyle>
          <a:p>
            <a:pPr lvl="0"/>
            <a:r>
              <a:rPr lang="en-US" altLang="ko-KR" dirty="0"/>
              <a:t>DESIGNED BY </a:t>
            </a:r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68E1AF6-F3D8-4997-877E-F6136EB68302}"/>
              </a:ext>
            </a:extLst>
          </p:cNvPr>
          <p:cNvCxnSpPr>
            <a:cxnSpLocks/>
          </p:cNvCxnSpPr>
          <p:nvPr userDrawn="1"/>
        </p:nvCxnSpPr>
        <p:spPr>
          <a:xfrm>
            <a:off x="570689" y="1447799"/>
            <a:ext cx="1973840" cy="0"/>
          </a:xfrm>
          <a:prstGeom prst="line">
            <a:avLst/>
          </a:prstGeom>
          <a:ln w="38100">
            <a:solidFill>
              <a:schemeClr val="bg1">
                <a:alpha val="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584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C88E38-262E-4D6A-AAAC-3C8FAB26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8273B4-5BCA-494D-9F74-677C263CB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09F032-3FE1-4ACB-8618-3AA9A89F8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842F8-801A-40C0-B82C-163CAE7E9186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FEEB7-E8B3-4BAB-B631-49B2299EE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DC33BE-B6EB-4448-97AF-890050018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AFB74-28A7-485B-ADAC-98149A8F17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523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2E5ED"/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BFFFB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6" r:id="rId3"/>
    <p:sldLayoutId id="2147483650" r:id="rId4"/>
    <p:sldLayoutId id="2147483658" r:id="rId5"/>
    <p:sldLayoutId id="2147483657" r:id="rId6"/>
    <p:sldLayoutId id="2147483659" r:id="rId7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n-lt"/>
          <a:ea typeface="+mn-ea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n-lt"/>
          <a:ea typeface="+mn-ea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n-lt"/>
          <a:ea typeface="+mn-ea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n-lt"/>
          <a:ea typeface="+mn-ea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64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pos="189" userDrawn="1">
          <p15:clr>
            <a:srgbClr val="F26B43"/>
          </p15:clr>
        </p15:guide>
        <p15:guide id="6" pos="74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1000"/>
                    </a14:imgEffect>
                    <a14:imgEffect>
                      <a14:saturation sat="5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>
            <a:extLst>
              <a:ext uri="{FF2B5EF4-FFF2-40B4-BE49-F238E27FC236}">
                <a16:creationId xmlns:a16="http://schemas.microsoft.com/office/drawing/2014/main" id="{FB8C39AF-6791-4A0D-9269-C18D3212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2488" y="4384377"/>
            <a:ext cx="4854935" cy="355174"/>
          </a:xfrm>
        </p:spPr>
        <p:txBody>
          <a:bodyPr/>
          <a:lstStyle/>
          <a:p>
            <a:pPr algn="l"/>
            <a:r>
              <a:rPr lang="ko-KR" altLang="en-US" sz="1800" dirty="0"/>
              <a:t>김태양</a:t>
            </a:r>
            <a:r>
              <a:rPr lang="en-US" altLang="ko-KR" sz="1800" dirty="0"/>
              <a:t>, </a:t>
            </a:r>
            <a:r>
              <a:rPr lang="ko-KR" altLang="en-US" sz="1800" dirty="0"/>
              <a:t>최용현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조한웅</a:t>
            </a:r>
            <a:r>
              <a:rPr lang="en-US" altLang="ko-KR" sz="1800" dirty="0"/>
              <a:t>, </a:t>
            </a:r>
            <a:r>
              <a:rPr lang="ko-KR" altLang="en-US" sz="1800" dirty="0"/>
              <a:t>김승진               </a:t>
            </a:r>
            <a:r>
              <a:rPr lang="en-US" altLang="ko-KR" sz="1800" dirty="0"/>
              <a:t>5</a:t>
            </a:r>
            <a:r>
              <a:rPr lang="ko-KR" altLang="en-US" sz="1800" dirty="0"/>
              <a:t>팀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024C86E-9D29-4D9A-A2D3-0FC20FBD48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 Netflix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92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BF12442-B563-4FBE-B6CF-F9C355067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2" y="1373901"/>
            <a:ext cx="10753173" cy="467800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상은 시상식명</a:t>
            </a:r>
            <a:r>
              <a:rPr lang="en-US" altLang="ko-KR" sz="2400" dirty="0"/>
              <a:t>, </a:t>
            </a:r>
            <a:r>
              <a:rPr lang="ko-KR" altLang="en-US" sz="2400" dirty="0"/>
              <a:t>시상 년도</a:t>
            </a:r>
            <a:r>
              <a:rPr lang="en-US" altLang="ko-KR" sz="2400" dirty="0"/>
              <a:t>, </a:t>
            </a:r>
            <a:r>
              <a:rPr lang="ko-KR" altLang="en-US" sz="2400" dirty="0"/>
              <a:t>분야를 구성 요소로 갖는다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제작사는 제작사명을 고유하게 가진다</a:t>
            </a:r>
            <a:r>
              <a:rPr lang="en-US" altLang="ko-KR" sz="24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3" y="806093"/>
            <a:ext cx="10496338" cy="567808"/>
          </a:xfrm>
        </p:spPr>
        <p:txBody>
          <a:bodyPr/>
          <a:lstStyle/>
          <a:p>
            <a:r>
              <a:rPr lang="ko-KR" altLang="en-US" b="0" dirty="0"/>
              <a:t>요구사항 분석</a:t>
            </a:r>
            <a:r>
              <a:rPr lang="en-US" altLang="ko-KR" b="0" dirty="0"/>
              <a:t> – </a:t>
            </a:r>
            <a:r>
              <a:rPr lang="ko-KR" altLang="en-US" b="0" dirty="0"/>
              <a:t>개체와 속성</a:t>
            </a:r>
            <a:endParaRPr lang="en-US" altLang="ko-KR" b="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algn="ctr"/>
            <a:r>
              <a:rPr lang="en-US" altLang="ko-KR" dirty="0"/>
              <a:t>5</a:t>
            </a:r>
            <a:r>
              <a:rPr lang="ko-KR" altLang="en-US" dirty="0"/>
              <a:t>팀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310" y="6407696"/>
            <a:ext cx="329389" cy="204912"/>
          </a:xfrm>
        </p:spPr>
        <p:txBody>
          <a:bodyPr/>
          <a:lstStyle/>
          <a:p>
            <a:pPr algn="ctr"/>
            <a:fld id="{15812C5A-9CF7-4A8D-A41D-9E74470054A5}" type="slidenum">
              <a:rPr lang="ko-KR" altLang="en-US" smtClean="0"/>
              <a:pPr algn="ctr"/>
              <a:t>10</a:t>
            </a:fld>
            <a:endParaRPr lang="ko-KR" altLang="en-US" dirty="0"/>
          </a:p>
        </p:txBody>
      </p:sp>
      <p:pic>
        <p:nvPicPr>
          <p:cNvPr id="7" name="그림 6" descr="텍스트, 시계, 빨간색이(가) 표시된 사진&#10;&#10;자동 생성된 설명">
            <a:extLst>
              <a:ext uri="{FF2B5EF4-FFF2-40B4-BE49-F238E27FC236}">
                <a16:creationId xmlns:a16="http://schemas.microsoft.com/office/drawing/2014/main" id="{7CC9DB42-5F64-458E-A44C-D0BDE6A51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70" y="436455"/>
            <a:ext cx="793539" cy="2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8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BF12442-B563-4FBE-B6CF-F9C355067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2" y="1441635"/>
            <a:ext cx="10753173" cy="467800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회원은 </a:t>
            </a:r>
            <a:r>
              <a:rPr lang="en-US" altLang="ko-KR" sz="2400" dirty="0"/>
              <a:t>0</a:t>
            </a:r>
            <a:r>
              <a:rPr lang="ko-KR" altLang="en-US" sz="2400" dirty="0"/>
              <a:t>개 혹은 </a:t>
            </a:r>
            <a:r>
              <a:rPr lang="en-US" altLang="ko-KR" sz="2400" dirty="0"/>
              <a:t>1</a:t>
            </a:r>
            <a:r>
              <a:rPr lang="ko-KR" altLang="en-US" sz="2400" dirty="0"/>
              <a:t>개의 구독상품을 구독하고</a:t>
            </a:r>
            <a:r>
              <a:rPr lang="en-US" altLang="ko-KR" sz="2400" dirty="0"/>
              <a:t>, </a:t>
            </a:r>
            <a:r>
              <a:rPr lang="ko-KR" altLang="en-US" sz="2400" dirty="0"/>
              <a:t>구독상품은 여러 명의 회원이 구독한다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회원은 최대 </a:t>
            </a:r>
            <a:r>
              <a:rPr lang="en-US" altLang="ko-KR" sz="2400" dirty="0"/>
              <a:t>5</a:t>
            </a:r>
            <a:r>
              <a:rPr lang="ko-KR" altLang="en-US" sz="2400" dirty="0"/>
              <a:t>개의 프로필을 가지고</a:t>
            </a:r>
            <a:r>
              <a:rPr lang="en-US" altLang="ko-KR" sz="2400" dirty="0"/>
              <a:t>, </a:t>
            </a:r>
            <a:r>
              <a:rPr lang="ko-KR" altLang="en-US" sz="2400" dirty="0"/>
              <a:t>프로필은 한 개의 회원을 가진다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프로필을 통해 여러 작품을 시청하고</a:t>
            </a:r>
            <a:r>
              <a:rPr lang="en-US" altLang="ko-KR" sz="2400" dirty="0"/>
              <a:t>, </a:t>
            </a:r>
            <a:r>
              <a:rPr lang="ko-KR" altLang="en-US" sz="2400" dirty="0"/>
              <a:t>작품은 여러 프로필이 시청한다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프로필마다 시청 기록이 남는다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프로필마다 여러 작품을 </a:t>
            </a:r>
            <a:r>
              <a:rPr lang="ko-KR" altLang="en-US" sz="2400" dirty="0" err="1"/>
              <a:t>찜할</a:t>
            </a:r>
            <a:r>
              <a:rPr lang="ko-KR" altLang="en-US" sz="2400" dirty="0"/>
              <a:t> 수 있고</a:t>
            </a:r>
            <a:r>
              <a:rPr lang="en-US" altLang="ko-KR" sz="2400" dirty="0"/>
              <a:t>, </a:t>
            </a:r>
            <a:r>
              <a:rPr lang="ko-KR" altLang="en-US" sz="2400" dirty="0"/>
              <a:t>작품은 여러 프로필이 </a:t>
            </a:r>
            <a:r>
              <a:rPr lang="ko-KR" altLang="en-US" sz="2400" dirty="0" err="1"/>
              <a:t>찜할</a:t>
            </a:r>
            <a:r>
              <a:rPr lang="ko-KR" altLang="en-US" sz="2400" dirty="0"/>
              <a:t> 수 있다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찜 한 작품들은 찜 한 목록에 저장된다</a:t>
            </a:r>
            <a:r>
              <a:rPr lang="en-US" altLang="ko-KR" sz="24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3" y="806093"/>
            <a:ext cx="10496338" cy="567808"/>
          </a:xfrm>
        </p:spPr>
        <p:txBody>
          <a:bodyPr/>
          <a:lstStyle/>
          <a:p>
            <a:r>
              <a:rPr lang="ko-KR" altLang="en-US" b="0" dirty="0"/>
              <a:t>요구사항 분석</a:t>
            </a:r>
            <a:r>
              <a:rPr lang="en-US" altLang="ko-KR" b="0" dirty="0"/>
              <a:t> – </a:t>
            </a:r>
            <a:r>
              <a:rPr lang="ko-KR" altLang="en-US" b="0" dirty="0"/>
              <a:t>관계</a:t>
            </a:r>
            <a:endParaRPr lang="en-US" altLang="ko-KR" b="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algn="ctr"/>
            <a:r>
              <a:rPr lang="en-US" altLang="ko-KR" dirty="0"/>
              <a:t>5</a:t>
            </a:r>
            <a:r>
              <a:rPr lang="ko-KR" altLang="en-US" dirty="0"/>
              <a:t>팀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310" y="6407696"/>
            <a:ext cx="329389" cy="204912"/>
          </a:xfrm>
        </p:spPr>
        <p:txBody>
          <a:bodyPr/>
          <a:lstStyle/>
          <a:p>
            <a:pPr algn="ctr"/>
            <a:fld id="{15812C5A-9CF7-4A8D-A41D-9E74470054A5}" type="slidenum">
              <a:rPr lang="ko-KR" altLang="en-US" smtClean="0"/>
              <a:pPr algn="ctr"/>
              <a:t>11</a:t>
            </a:fld>
            <a:endParaRPr lang="ko-KR" altLang="en-US" dirty="0"/>
          </a:p>
        </p:txBody>
      </p:sp>
      <p:pic>
        <p:nvPicPr>
          <p:cNvPr id="7" name="그림 6" descr="텍스트, 시계, 빨간색이(가) 표시된 사진&#10;&#10;자동 생성된 설명">
            <a:extLst>
              <a:ext uri="{FF2B5EF4-FFF2-40B4-BE49-F238E27FC236}">
                <a16:creationId xmlns:a16="http://schemas.microsoft.com/office/drawing/2014/main" id="{7CC9DB42-5F64-458E-A44C-D0BDE6A51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70" y="436455"/>
            <a:ext cx="793539" cy="2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6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BF12442-B563-4FBE-B6CF-F9C355067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2" y="1622259"/>
            <a:ext cx="10753173" cy="467800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제작사는 여러 개의 작품을 제작하고</a:t>
            </a:r>
            <a:r>
              <a:rPr lang="en-US" altLang="ko-KR" sz="2400" dirty="0"/>
              <a:t>, </a:t>
            </a:r>
            <a:r>
              <a:rPr lang="ko-KR" altLang="en-US" sz="2400" dirty="0"/>
              <a:t>작품은 여러 개의 제작사가 제작한다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작품에는 다수의 감독과</a:t>
            </a:r>
            <a:r>
              <a:rPr lang="en-US" altLang="ko-KR" sz="2400" dirty="0"/>
              <a:t> </a:t>
            </a:r>
            <a:r>
              <a:rPr lang="ko-KR" altLang="en-US" sz="2400" dirty="0"/>
              <a:t>출연진이 관여하고</a:t>
            </a:r>
            <a:r>
              <a:rPr lang="en-US" altLang="ko-KR" sz="2400" dirty="0"/>
              <a:t>, </a:t>
            </a:r>
            <a:r>
              <a:rPr lang="ko-KR" altLang="en-US" sz="2400" dirty="0"/>
              <a:t>감독과 출연진은 다수의 작품에 관여한다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여러 상을 수상한 작품들이 있고</a:t>
            </a:r>
            <a:r>
              <a:rPr lang="en-US" altLang="ko-KR" sz="2400" dirty="0"/>
              <a:t>, </a:t>
            </a:r>
            <a:r>
              <a:rPr lang="ko-KR" altLang="en-US" sz="2400" dirty="0"/>
              <a:t>한 상을 여러 작품이 수상할 수 있다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작품마다 작품 데이터를 가지고</a:t>
            </a:r>
            <a:r>
              <a:rPr lang="en-US" altLang="ko-KR" sz="2400" dirty="0"/>
              <a:t>, </a:t>
            </a:r>
            <a:r>
              <a:rPr lang="ko-KR" altLang="en-US" sz="2400" dirty="0"/>
              <a:t>작품 데이터는 한 개의 작품을 가진다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작품은 여러 내용 정보로 </a:t>
            </a:r>
            <a:r>
              <a:rPr lang="ko-KR" altLang="en-US" sz="2400" dirty="0" err="1"/>
              <a:t>태그되고</a:t>
            </a:r>
            <a:r>
              <a:rPr lang="en-US" altLang="ko-KR" sz="2400" dirty="0"/>
              <a:t>, </a:t>
            </a:r>
            <a:r>
              <a:rPr lang="ko-KR" altLang="en-US" sz="2400" dirty="0"/>
              <a:t>내용 정보는 여러 개의 작품을 </a:t>
            </a:r>
            <a:r>
              <a:rPr lang="ko-KR" altLang="en-US" sz="2400" dirty="0" err="1"/>
              <a:t>태그할</a:t>
            </a:r>
            <a:r>
              <a:rPr lang="ko-KR" altLang="en-US" sz="2400" dirty="0"/>
              <a:t> 수 있다</a:t>
            </a:r>
            <a:r>
              <a:rPr lang="en-US" altLang="ko-KR" sz="24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3" y="806093"/>
            <a:ext cx="10496338" cy="567808"/>
          </a:xfrm>
        </p:spPr>
        <p:txBody>
          <a:bodyPr/>
          <a:lstStyle/>
          <a:p>
            <a:r>
              <a:rPr lang="ko-KR" altLang="en-US" b="0" dirty="0"/>
              <a:t>요구사항 분석</a:t>
            </a:r>
            <a:r>
              <a:rPr lang="en-US" altLang="ko-KR" b="0" dirty="0"/>
              <a:t> – </a:t>
            </a:r>
            <a:r>
              <a:rPr lang="ko-KR" altLang="en-US" b="0" dirty="0"/>
              <a:t>관계</a:t>
            </a:r>
            <a:endParaRPr lang="en-US" altLang="ko-KR" b="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algn="ctr"/>
            <a:r>
              <a:rPr lang="en-US" altLang="ko-KR" dirty="0"/>
              <a:t>5</a:t>
            </a:r>
            <a:r>
              <a:rPr lang="ko-KR" altLang="en-US" dirty="0"/>
              <a:t>팀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310" y="6407696"/>
            <a:ext cx="329389" cy="204912"/>
          </a:xfrm>
        </p:spPr>
        <p:txBody>
          <a:bodyPr/>
          <a:lstStyle/>
          <a:p>
            <a:pPr algn="ctr"/>
            <a:fld id="{15812C5A-9CF7-4A8D-A41D-9E74470054A5}" type="slidenum">
              <a:rPr lang="ko-KR" altLang="en-US" smtClean="0"/>
              <a:pPr algn="ctr"/>
              <a:t>12</a:t>
            </a:fld>
            <a:endParaRPr lang="ko-KR" altLang="en-US" dirty="0"/>
          </a:p>
        </p:txBody>
      </p:sp>
      <p:pic>
        <p:nvPicPr>
          <p:cNvPr id="7" name="그림 6" descr="텍스트, 시계, 빨간색이(가) 표시된 사진&#10;&#10;자동 생성된 설명">
            <a:extLst>
              <a:ext uri="{FF2B5EF4-FFF2-40B4-BE49-F238E27FC236}">
                <a16:creationId xmlns:a16="http://schemas.microsoft.com/office/drawing/2014/main" id="{7CC9DB42-5F64-458E-A44C-D0BDE6A51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70" y="436455"/>
            <a:ext cx="793539" cy="2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0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310" y="6407696"/>
            <a:ext cx="329389" cy="204912"/>
          </a:xfrm>
        </p:spPr>
        <p:txBody>
          <a:bodyPr/>
          <a:lstStyle/>
          <a:p>
            <a:pPr algn="ctr"/>
            <a:fld id="{15812C5A-9CF7-4A8D-A41D-9E74470054A5}" type="slidenum">
              <a:rPr lang="ko-KR" altLang="en-US" smtClean="0"/>
              <a:pPr algn="ctr"/>
              <a:t>13</a:t>
            </a:fld>
            <a:endParaRPr lang="ko-KR" altLang="en-US" dirty="0"/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0F65732E-5B8D-4518-91C3-CFD4ABF928C2}"/>
              </a:ext>
            </a:extLst>
          </p:cNvPr>
          <p:cNvSpPr txBox="1">
            <a:spLocks/>
          </p:cNvSpPr>
          <p:nvPr/>
        </p:nvSpPr>
        <p:spPr>
          <a:xfrm>
            <a:off x="1818636" y="1833883"/>
            <a:ext cx="8554727" cy="3190233"/>
          </a:xfrm>
          <a:prstGeom prst="roundRect">
            <a:avLst/>
          </a:prstGeom>
          <a:solidFill>
            <a:srgbClr val="C7232B">
              <a:alpha val="74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673100" dist="520700" dir="2700000" algn="tl" rotWithShape="0">
              <a:prstClr val="black">
                <a:alpha val="1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1" kern="1200" spc="-6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200" dirty="0"/>
              <a:t>    </a:t>
            </a:r>
            <a:r>
              <a:rPr lang="en-US" altLang="ko-KR" sz="7200" dirty="0"/>
              <a:t>ER </a:t>
            </a:r>
            <a:r>
              <a:rPr lang="ko-KR" altLang="en-US" sz="7200" dirty="0"/>
              <a:t>모델 설계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A223138-F1D4-4AF4-B77E-B3F1D0F23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636" y="2386327"/>
            <a:ext cx="2085343" cy="20853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56874E0-5511-4BAB-8E38-231723F3DD88}"/>
              </a:ext>
            </a:extLst>
          </p:cNvPr>
          <p:cNvSpPr txBox="1"/>
          <p:nvPr/>
        </p:nvSpPr>
        <p:spPr>
          <a:xfrm>
            <a:off x="1103627" y="252725"/>
            <a:ext cx="17576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8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07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5812C5A-9CF7-4A8D-A41D-9E74470054A5}" type="slidenum">
              <a:rPr lang="ko-KR" altLang="en-US" smtClean="0"/>
              <a:pPr algn="ctr"/>
              <a:t>14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2" y="704493"/>
            <a:ext cx="10922007" cy="567808"/>
          </a:xfrm>
        </p:spPr>
        <p:txBody>
          <a:bodyPr/>
          <a:lstStyle/>
          <a:p>
            <a:r>
              <a:rPr lang="en-US" altLang="ko-KR" dirty="0"/>
              <a:t>ER </a:t>
            </a:r>
            <a:r>
              <a:rPr lang="ko-KR" altLang="en-US" dirty="0"/>
              <a:t>다이어그램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Netflix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98B497-877B-4B55-A15F-0CB7909B4142}"/>
              </a:ext>
            </a:extLst>
          </p:cNvPr>
          <p:cNvSpPr/>
          <p:nvPr/>
        </p:nvSpPr>
        <p:spPr>
          <a:xfrm>
            <a:off x="1346512" y="1529479"/>
            <a:ext cx="9087808" cy="3167781"/>
          </a:xfrm>
          <a:prstGeom prst="roundRect">
            <a:avLst>
              <a:gd name="adj" fmla="val 6840"/>
            </a:avLst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810F0616-FCB8-4EF5-A74F-0781F5450248}"/>
              </a:ext>
            </a:extLst>
          </p:cNvPr>
          <p:cNvSpPr>
            <a:spLocks/>
          </p:cNvSpPr>
          <p:nvPr/>
        </p:nvSpPr>
        <p:spPr bwMode="auto">
          <a:xfrm>
            <a:off x="6316251" y="1186229"/>
            <a:ext cx="4118069" cy="339959"/>
          </a:xfrm>
          <a:custGeom>
            <a:avLst/>
            <a:gdLst>
              <a:gd name="connsiteX0" fmla="*/ 199319 w 4375052"/>
              <a:gd name="connsiteY0" fmla="*/ 0 h 361174"/>
              <a:gd name="connsiteX1" fmla="*/ 1737977 w 4375052"/>
              <a:gd name="connsiteY1" fmla="*/ 0 h 361174"/>
              <a:gd name="connsiteX2" fmla="*/ 1878961 w 4375052"/>
              <a:gd name="connsiteY2" fmla="*/ 0 h 361174"/>
              <a:gd name="connsiteX3" fmla="*/ 2439697 w 4375052"/>
              <a:gd name="connsiteY3" fmla="*/ 0 h 361174"/>
              <a:gd name="connsiteX4" fmla="*/ 2496091 w 4375052"/>
              <a:gd name="connsiteY4" fmla="*/ 0 h 361174"/>
              <a:gd name="connsiteX5" fmla="*/ 2695410 w 4375052"/>
              <a:gd name="connsiteY5" fmla="*/ 0 h 361174"/>
              <a:gd name="connsiteX6" fmla="*/ 2847912 w 4375052"/>
              <a:gd name="connsiteY6" fmla="*/ 0 h 361174"/>
              <a:gd name="connsiteX7" fmla="*/ 4175733 w 4375052"/>
              <a:gd name="connsiteY7" fmla="*/ 0 h 361174"/>
              <a:gd name="connsiteX8" fmla="*/ 4375052 w 4375052"/>
              <a:gd name="connsiteY8" fmla="*/ 0 h 361174"/>
              <a:gd name="connsiteX9" fmla="*/ 4375052 w 4375052"/>
              <a:gd name="connsiteY9" fmla="*/ 180587 h 361174"/>
              <a:gd name="connsiteX10" fmla="*/ 4175733 w 4375052"/>
              <a:gd name="connsiteY10" fmla="*/ 361174 h 361174"/>
              <a:gd name="connsiteX11" fmla="*/ 2637076 w 4375052"/>
              <a:gd name="connsiteY11" fmla="*/ 361174 h 361174"/>
              <a:gd name="connsiteX12" fmla="*/ 2496091 w 4375052"/>
              <a:gd name="connsiteY12" fmla="*/ 361174 h 361174"/>
              <a:gd name="connsiteX13" fmla="*/ 2460204 w 4375052"/>
              <a:gd name="connsiteY13" fmla="*/ 361174 h 361174"/>
              <a:gd name="connsiteX14" fmla="*/ 2374972 w 4375052"/>
              <a:gd name="connsiteY14" fmla="*/ 361174 h 361174"/>
              <a:gd name="connsiteX15" fmla="*/ 2208994 w 4375052"/>
              <a:gd name="connsiteY15" fmla="*/ 361174 h 361174"/>
              <a:gd name="connsiteX16" fmla="*/ 1935356 w 4375052"/>
              <a:gd name="connsiteY16" fmla="*/ 361174 h 361174"/>
              <a:gd name="connsiteX17" fmla="*/ 1878961 w 4375052"/>
              <a:gd name="connsiteY17" fmla="*/ 361174 h 361174"/>
              <a:gd name="connsiteX18" fmla="*/ 1679642 w 4375052"/>
              <a:gd name="connsiteY18" fmla="*/ 361174 h 361174"/>
              <a:gd name="connsiteX19" fmla="*/ 1527140 w 4375052"/>
              <a:gd name="connsiteY19" fmla="*/ 361174 h 361174"/>
              <a:gd name="connsiteX20" fmla="*/ 199319 w 4375052"/>
              <a:gd name="connsiteY20" fmla="*/ 361174 h 361174"/>
              <a:gd name="connsiteX21" fmla="*/ 0 w 4375052"/>
              <a:gd name="connsiteY21" fmla="*/ 361174 h 361174"/>
              <a:gd name="connsiteX22" fmla="*/ 0 w 4375052"/>
              <a:gd name="connsiteY22" fmla="*/ 180587 h 361174"/>
              <a:gd name="connsiteX23" fmla="*/ 199319 w 4375052"/>
              <a:gd name="connsiteY23" fmla="*/ 0 h 36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375052" h="361174">
                <a:moveTo>
                  <a:pt x="199319" y="0"/>
                </a:moveTo>
                <a:cubicBezTo>
                  <a:pt x="199319" y="0"/>
                  <a:pt x="199319" y="0"/>
                  <a:pt x="1737977" y="0"/>
                </a:cubicBezTo>
                <a:lnTo>
                  <a:pt x="1878961" y="0"/>
                </a:lnTo>
                <a:cubicBezTo>
                  <a:pt x="1878961" y="0"/>
                  <a:pt x="1878961" y="0"/>
                  <a:pt x="2439697" y="0"/>
                </a:cubicBezTo>
                <a:lnTo>
                  <a:pt x="2496091" y="0"/>
                </a:lnTo>
                <a:lnTo>
                  <a:pt x="2695410" y="0"/>
                </a:lnTo>
                <a:lnTo>
                  <a:pt x="2847912" y="0"/>
                </a:lnTo>
                <a:cubicBezTo>
                  <a:pt x="3170896" y="0"/>
                  <a:pt x="3601540" y="0"/>
                  <a:pt x="4175733" y="0"/>
                </a:cubicBezTo>
                <a:cubicBezTo>
                  <a:pt x="4242428" y="0"/>
                  <a:pt x="4308357" y="0"/>
                  <a:pt x="4375052" y="0"/>
                </a:cubicBezTo>
                <a:cubicBezTo>
                  <a:pt x="4375052" y="60196"/>
                  <a:pt x="4375052" y="120391"/>
                  <a:pt x="4375052" y="180587"/>
                </a:cubicBezTo>
                <a:cubicBezTo>
                  <a:pt x="4375052" y="279980"/>
                  <a:pt x="4286125" y="361174"/>
                  <a:pt x="4175733" y="361174"/>
                </a:cubicBezTo>
                <a:cubicBezTo>
                  <a:pt x="4175733" y="361174"/>
                  <a:pt x="4175733" y="361174"/>
                  <a:pt x="2637076" y="361174"/>
                </a:cubicBezTo>
                <a:lnTo>
                  <a:pt x="2496091" y="361174"/>
                </a:lnTo>
                <a:lnTo>
                  <a:pt x="2460204" y="361174"/>
                </a:lnTo>
                <a:lnTo>
                  <a:pt x="2374972" y="361174"/>
                </a:lnTo>
                <a:lnTo>
                  <a:pt x="2208994" y="361174"/>
                </a:lnTo>
                <a:lnTo>
                  <a:pt x="1935356" y="361174"/>
                </a:lnTo>
                <a:lnTo>
                  <a:pt x="1878961" y="361174"/>
                </a:lnTo>
                <a:cubicBezTo>
                  <a:pt x="1812266" y="361174"/>
                  <a:pt x="1746337" y="361174"/>
                  <a:pt x="1679642" y="361174"/>
                </a:cubicBezTo>
                <a:lnTo>
                  <a:pt x="1527140" y="361174"/>
                </a:lnTo>
                <a:cubicBezTo>
                  <a:pt x="1204157" y="361174"/>
                  <a:pt x="773512" y="361174"/>
                  <a:pt x="199319" y="361174"/>
                </a:cubicBezTo>
                <a:cubicBezTo>
                  <a:pt x="132624" y="361174"/>
                  <a:pt x="66695" y="361174"/>
                  <a:pt x="0" y="361174"/>
                </a:cubicBezTo>
                <a:cubicBezTo>
                  <a:pt x="0" y="300978"/>
                  <a:pt x="0" y="240783"/>
                  <a:pt x="0" y="180587"/>
                </a:cubicBezTo>
                <a:cubicBezTo>
                  <a:pt x="0" y="81194"/>
                  <a:pt x="88927" y="0"/>
                  <a:pt x="199319" y="0"/>
                </a:cubicBezTo>
                <a:close/>
              </a:path>
            </a:pathLst>
          </a:custGeom>
          <a:solidFill>
            <a:srgbClr val="C7232B">
              <a:alpha val="74000"/>
            </a:srgbClr>
          </a:solidFill>
          <a:ln>
            <a:noFill/>
          </a:ln>
          <a:effectLst>
            <a:outerShdw blurRad="673100" dist="520700" dir="2700000" algn="tl" rotWithShape="0">
              <a:prstClr val="black">
                <a:alpha val="1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b="1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구독 관계</a:t>
            </a:r>
            <a:endParaRPr lang="en-US" altLang="en-US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FB72531-2B68-40EA-90C7-4B26C0CC8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378" y="1783366"/>
            <a:ext cx="8940076" cy="2673258"/>
          </a:xfrm>
          <a:prstGeom prst="rect">
            <a:avLst/>
          </a:prstGeom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EF3B964-EF82-4449-92F9-4DF48783A491}"/>
              </a:ext>
            </a:extLst>
          </p:cNvPr>
          <p:cNvSpPr txBox="1">
            <a:spLocks/>
          </p:cNvSpPr>
          <p:nvPr/>
        </p:nvSpPr>
        <p:spPr>
          <a:xfrm>
            <a:off x="533392" y="4847573"/>
            <a:ext cx="10753173" cy="120433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회원은 구독상품을 최대 </a:t>
            </a:r>
            <a:r>
              <a:rPr lang="en-US" altLang="ko-KR" sz="2400" dirty="0"/>
              <a:t>1</a:t>
            </a:r>
            <a:r>
              <a:rPr lang="ko-KR" altLang="en-US" sz="2400" dirty="0"/>
              <a:t>개 구독할 수 있고</a:t>
            </a:r>
            <a:r>
              <a:rPr lang="en-US" altLang="ko-KR" sz="2400" dirty="0"/>
              <a:t>, </a:t>
            </a:r>
            <a:r>
              <a:rPr lang="ko-KR" altLang="en-US" sz="2400" dirty="0"/>
              <a:t>구독상품은 최대 </a:t>
            </a:r>
            <a:r>
              <a:rPr lang="en-US" altLang="ko-KR" sz="2400" dirty="0"/>
              <a:t>N</a:t>
            </a:r>
            <a:r>
              <a:rPr lang="ko-KR" altLang="en-US" sz="2400" dirty="0"/>
              <a:t>명의 회원이 구독한다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09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5812C5A-9CF7-4A8D-A41D-9E74470054A5}" type="slidenum">
              <a:rPr lang="ko-KR" altLang="en-US" smtClean="0"/>
              <a:pPr algn="ctr"/>
              <a:t>15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2" y="704493"/>
            <a:ext cx="10922007" cy="567808"/>
          </a:xfrm>
        </p:spPr>
        <p:txBody>
          <a:bodyPr/>
          <a:lstStyle/>
          <a:p>
            <a:r>
              <a:rPr lang="en-US" altLang="ko-KR" dirty="0"/>
              <a:t>ER </a:t>
            </a:r>
            <a:r>
              <a:rPr lang="ko-KR" altLang="en-US" dirty="0"/>
              <a:t>다이어그램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Netflix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98B497-877B-4B55-A15F-0CB7909B4142}"/>
              </a:ext>
            </a:extLst>
          </p:cNvPr>
          <p:cNvSpPr/>
          <p:nvPr/>
        </p:nvSpPr>
        <p:spPr>
          <a:xfrm>
            <a:off x="6096000" y="1529478"/>
            <a:ext cx="4338319" cy="5176121"/>
          </a:xfrm>
          <a:prstGeom prst="roundRect">
            <a:avLst>
              <a:gd name="adj" fmla="val 6840"/>
            </a:avLst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810F0616-FCB8-4EF5-A74F-0781F5450248}"/>
              </a:ext>
            </a:extLst>
          </p:cNvPr>
          <p:cNvSpPr>
            <a:spLocks/>
          </p:cNvSpPr>
          <p:nvPr/>
        </p:nvSpPr>
        <p:spPr bwMode="auto">
          <a:xfrm>
            <a:off x="6316251" y="1186229"/>
            <a:ext cx="4118069" cy="339959"/>
          </a:xfrm>
          <a:custGeom>
            <a:avLst/>
            <a:gdLst>
              <a:gd name="connsiteX0" fmla="*/ 199319 w 4375052"/>
              <a:gd name="connsiteY0" fmla="*/ 0 h 361174"/>
              <a:gd name="connsiteX1" fmla="*/ 1737977 w 4375052"/>
              <a:gd name="connsiteY1" fmla="*/ 0 h 361174"/>
              <a:gd name="connsiteX2" fmla="*/ 1878961 w 4375052"/>
              <a:gd name="connsiteY2" fmla="*/ 0 h 361174"/>
              <a:gd name="connsiteX3" fmla="*/ 2439697 w 4375052"/>
              <a:gd name="connsiteY3" fmla="*/ 0 h 361174"/>
              <a:gd name="connsiteX4" fmla="*/ 2496091 w 4375052"/>
              <a:gd name="connsiteY4" fmla="*/ 0 h 361174"/>
              <a:gd name="connsiteX5" fmla="*/ 2695410 w 4375052"/>
              <a:gd name="connsiteY5" fmla="*/ 0 h 361174"/>
              <a:gd name="connsiteX6" fmla="*/ 2847912 w 4375052"/>
              <a:gd name="connsiteY6" fmla="*/ 0 h 361174"/>
              <a:gd name="connsiteX7" fmla="*/ 4175733 w 4375052"/>
              <a:gd name="connsiteY7" fmla="*/ 0 h 361174"/>
              <a:gd name="connsiteX8" fmla="*/ 4375052 w 4375052"/>
              <a:gd name="connsiteY8" fmla="*/ 0 h 361174"/>
              <a:gd name="connsiteX9" fmla="*/ 4375052 w 4375052"/>
              <a:gd name="connsiteY9" fmla="*/ 180587 h 361174"/>
              <a:gd name="connsiteX10" fmla="*/ 4175733 w 4375052"/>
              <a:gd name="connsiteY10" fmla="*/ 361174 h 361174"/>
              <a:gd name="connsiteX11" fmla="*/ 2637076 w 4375052"/>
              <a:gd name="connsiteY11" fmla="*/ 361174 h 361174"/>
              <a:gd name="connsiteX12" fmla="*/ 2496091 w 4375052"/>
              <a:gd name="connsiteY12" fmla="*/ 361174 h 361174"/>
              <a:gd name="connsiteX13" fmla="*/ 2460204 w 4375052"/>
              <a:gd name="connsiteY13" fmla="*/ 361174 h 361174"/>
              <a:gd name="connsiteX14" fmla="*/ 2374972 w 4375052"/>
              <a:gd name="connsiteY14" fmla="*/ 361174 h 361174"/>
              <a:gd name="connsiteX15" fmla="*/ 2208994 w 4375052"/>
              <a:gd name="connsiteY15" fmla="*/ 361174 h 361174"/>
              <a:gd name="connsiteX16" fmla="*/ 1935356 w 4375052"/>
              <a:gd name="connsiteY16" fmla="*/ 361174 h 361174"/>
              <a:gd name="connsiteX17" fmla="*/ 1878961 w 4375052"/>
              <a:gd name="connsiteY17" fmla="*/ 361174 h 361174"/>
              <a:gd name="connsiteX18" fmla="*/ 1679642 w 4375052"/>
              <a:gd name="connsiteY18" fmla="*/ 361174 h 361174"/>
              <a:gd name="connsiteX19" fmla="*/ 1527140 w 4375052"/>
              <a:gd name="connsiteY19" fmla="*/ 361174 h 361174"/>
              <a:gd name="connsiteX20" fmla="*/ 199319 w 4375052"/>
              <a:gd name="connsiteY20" fmla="*/ 361174 h 361174"/>
              <a:gd name="connsiteX21" fmla="*/ 0 w 4375052"/>
              <a:gd name="connsiteY21" fmla="*/ 361174 h 361174"/>
              <a:gd name="connsiteX22" fmla="*/ 0 w 4375052"/>
              <a:gd name="connsiteY22" fmla="*/ 180587 h 361174"/>
              <a:gd name="connsiteX23" fmla="*/ 199319 w 4375052"/>
              <a:gd name="connsiteY23" fmla="*/ 0 h 36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375052" h="361174">
                <a:moveTo>
                  <a:pt x="199319" y="0"/>
                </a:moveTo>
                <a:cubicBezTo>
                  <a:pt x="199319" y="0"/>
                  <a:pt x="199319" y="0"/>
                  <a:pt x="1737977" y="0"/>
                </a:cubicBezTo>
                <a:lnTo>
                  <a:pt x="1878961" y="0"/>
                </a:lnTo>
                <a:cubicBezTo>
                  <a:pt x="1878961" y="0"/>
                  <a:pt x="1878961" y="0"/>
                  <a:pt x="2439697" y="0"/>
                </a:cubicBezTo>
                <a:lnTo>
                  <a:pt x="2496091" y="0"/>
                </a:lnTo>
                <a:lnTo>
                  <a:pt x="2695410" y="0"/>
                </a:lnTo>
                <a:lnTo>
                  <a:pt x="2847912" y="0"/>
                </a:lnTo>
                <a:cubicBezTo>
                  <a:pt x="3170896" y="0"/>
                  <a:pt x="3601540" y="0"/>
                  <a:pt x="4175733" y="0"/>
                </a:cubicBezTo>
                <a:cubicBezTo>
                  <a:pt x="4242428" y="0"/>
                  <a:pt x="4308357" y="0"/>
                  <a:pt x="4375052" y="0"/>
                </a:cubicBezTo>
                <a:cubicBezTo>
                  <a:pt x="4375052" y="60196"/>
                  <a:pt x="4375052" y="120391"/>
                  <a:pt x="4375052" y="180587"/>
                </a:cubicBezTo>
                <a:cubicBezTo>
                  <a:pt x="4375052" y="279980"/>
                  <a:pt x="4286125" y="361174"/>
                  <a:pt x="4175733" y="361174"/>
                </a:cubicBezTo>
                <a:cubicBezTo>
                  <a:pt x="4175733" y="361174"/>
                  <a:pt x="4175733" y="361174"/>
                  <a:pt x="2637076" y="361174"/>
                </a:cubicBezTo>
                <a:lnTo>
                  <a:pt x="2496091" y="361174"/>
                </a:lnTo>
                <a:lnTo>
                  <a:pt x="2460204" y="361174"/>
                </a:lnTo>
                <a:lnTo>
                  <a:pt x="2374972" y="361174"/>
                </a:lnTo>
                <a:lnTo>
                  <a:pt x="2208994" y="361174"/>
                </a:lnTo>
                <a:lnTo>
                  <a:pt x="1935356" y="361174"/>
                </a:lnTo>
                <a:lnTo>
                  <a:pt x="1878961" y="361174"/>
                </a:lnTo>
                <a:cubicBezTo>
                  <a:pt x="1812266" y="361174"/>
                  <a:pt x="1746337" y="361174"/>
                  <a:pt x="1679642" y="361174"/>
                </a:cubicBezTo>
                <a:lnTo>
                  <a:pt x="1527140" y="361174"/>
                </a:lnTo>
                <a:cubicBezTo>
                  <a:pt x="1204157" y="361174"/>
                  <a:pt x="773512" y="361174"/>
                  <a:pt x="199319" y="361174"/>
                </a:cubicBezTo>
                <a:cubicBezTo>
                  <a:pt x="132624" y="361174"/>
                  <a:pt x="66695" y="361174"/>
                  <a:pt x="0" y="361174"/>
                </a:cubicBezTo>
                <a:cubicBezTo>
                  <a:pt x="0" y="300978"/>
                  <a:pt x="0" y="240783"/>
                  <a:pt x="0" y="180587"/>
                </a:cubicBezTo>
                <a:cubicBezTo>
                  <a:pt x="0" y="81194"/>
                  <a:pt x="88927" y="0"/>
                  <a:pt x="199319" y="0"/>
                </a:cubicBezTo>
                <a:close/>
              </a:path>
            </a:pathLst>
          </a:custGeom>
          <a:solidFill>
            <a:srgbClr val="C7232B">
              <a:alpha val="74000"/>
            </a:srgbClr>
          </a:solidFill>
          <a:ln>
            <a:noFill/>
          </a:ln>
          <a:effectLst>
            <a:outerShdw blurRad="673100" dist="520700" dir="2700000" algn="tl" rotWithShape="0">
              <a:prstClr val="black">
                <a:alpha val="1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b="1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포함 관계</a:t>
            </a:r>
            <a:endParaRPr lang="en-US" altLang="en-US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F1D58A-9272-4BDF-86C6-1B59654DB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498" y="1750575"/>
            <a:ext cx="4000500" cy="4733925"/>
          </a:xfrm>
          <a:prstGeom prst="rect">
            <a:avLst/>
          </a:prstGeom>
        </p:spPr>
      </p:pic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C8669E2-C7B4-4E0C-B5B2-B226027764B7}"/>
              </a:ext>
            </a:extLst>
          </p:cNvPr>
          <p:cNvSpPr txBox="1">
            <a:spLocks/>
          </p:cNvSpPr>
          <p:nvPr/>
        </p:nvSpPr>
        <p:spPr>
          <a:xfrm>
            <a:off x="418744" y="2568986"/>
            <a:ext cx="5588007" cy="1720028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회원은 프로필을 최대 </a:t>
            </a:r>
            <a:r>
              <a:rPr lang="en-US" altLang="ko-KR" sz="2400" dirty="0"/>
              <a:t>N</a:t>
            </a:r>
            <a:r>
              <a:rPr lang="ko-KR" altLang="en-US" sz="2400" dirty="0"/>
              <a:t>개 까지 가질 수 있고</a:t>
            </a:r>
            <a:r>
              <a:rPr lang="en-US" altLang="ko-KR" sz="2400" dirty="0"/>
              <a:t>, </a:t>
            </a:r>
            <a:r>
              <a:rPr lang="ko-KR" altLang="en-US" sz="2400" dirty="0"/>
              <a:t>회원에게 프로필이 없을 수 없다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프로필은 회원 한 명이 생성하고</a:t>
            </a:r>
            <a:r>
              <a:rPr lang="en-US" altLang="ko-KR" sz="2400" dirty="0"/>
              <a:t>, </a:t>
            </a:r>
            <a:r>
              <a:rPr lang="ko-KR" altLang="en-US" sz="2400" dirty="0"/>
              <a:t>회원이 없는 프로필은 있을 수 없다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17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5812C5A-9CF7-4A8D-A41D-9E74470054A5}" type="slidenum">
              <a:rPr lang="ko-KR" altLang="en-US" smtClean="0"/>
              <a:pPr algn="ctr"/>
              <a:t>16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2" y="704493"/>
            <a:ext cx="10922007" cy="567808"/>
          </a:xfrm>
        </p:spPr>
        <p:txBody>
          <a:bodyPr/>
          <a:lstStyle/>
          <a:p>
            <a:r>
              <a:rPr lang="en-US" altLang="ko-KR" dirty="0"/>
              <a:t>ER </a:t>
            </a:r>
            <a:r>
              <a:rPr lang="ko-KR" altLang="en-US" dirty="0"/>
              <a:t>다이어그램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Netflix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98B497-877B-4B55-A15F-0CB7909B4142}"/>
              </a:ext>
            </a:extLst>
          </p:cNvPr>
          <p:cNvSpPr/>
          <p:nvPr/>
        </p:nvSpPr>
        <p:spPr>
          <a:xfrm>
            <a:off x="1346512" y="1529479"/>
            <a:ext cx="9087808" cy="3997210"/>
          </a:xfrm>
          <a:prstGeom prst="roundRect">
            <a:avLst>
              <a:gd name="adj" fmla="val 6840"/>
            </a:avLst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810F0616-FCB8-4EF5-A74F-0781F5450248}"/>
              </a:ext>
            </a:extLst>
          </p:cNvPr>
          <p:cNvSpPr>
            <a:spLocks/>
          </p:cNvSpPr>
          <p:nvPr/>
        </p:nvSpPr>
        <p:spPr bwMode="auto">
          <a:xfrm>
            <a:off x="6316251" y="1186229"/>
            <a:ext cx="4118069" cy="339959"/>
          </a:xfrm>
          <a:custGeom>
            <a:avLst/>
            <a:gdLst>
              <a:gd name="connsiteX0" fmla="*/ 199319 w 4375052"/>
              <a:gd name="connsiteY0" fmla="*/ 0 h 361174"/>
              <a:gd name="connsiteX1" fmla="*/ 1737977 w 4375052"/>
              <a:gd name="connsiteY1" fmla="*/ 0 h 361174"/>
              <a:gd name="connsiteX2" fmla="*/ 1878961 w 4375052"/>
              <a:gd name="connsiteY2" fmla="*/ 0 h 361174"/>
              <a:gd name="connsiteX3" fmla="*/ 2439697 w 4375052"/>
              <a:gd name="connsiteY3" fmla="*/ 0 h 361174"/>
              <a:gd name="connsiteX4" fmla="*/ 2496091 w 4375052"/>
              <a:gd name="connsiteY4" fmla="*/ 0 h 361174"/>
              <a:gd name="connsiteX5" fmla="*/ 2695410 w 4375052"/>
              <a:gd name="connsiteY5" fmla="*/ 0 h 361174"/>
              <a:gd name="connsiteX6" fmla="*/ 2847912 w 4375052"/>
              <a:gd name="connsiteY6" fmla="*/ 0 h 361174"/>
              <a:gd name="connsiteX7" fmla="*/ 4175733 w 4375052"/>
              <a:gd name="connsiteY7" fmla="*/ 0 h 361174"/>
              <a:gd name="connsiteX8" fmla="*/ 4375052 w 4375052"/>
              <a:gd name="connsiteY8" fmla="*/ 0 h 361174"/>
              <a:gd name="connsiteX9" fmla="*/ 4375052 w 4375052"/>
              <a:gd name="connsiteY9" fmla="*/ 180587 h 361174"/>
              <a:gd name="connsiteX10" fmla="*/ 4175733 w 4375052"/>
              <a:gd name="connsiteY10" fmla="*/ 361174 h 361174"/>
              <a:gd name="connsiteX11" fmla="*/ 2637076 w 4375052"/>
              <a:gd name="connsiteY11" fmla="*/ 361174 h 361174"/>
              <a:gd name="connsiteX12" fmla="*/ 2496091 w 4375052"/>
              <a:gd name="connsiteY12" fmla="*/ 361174 h 361174"/>
              <a:gd name="connsiteX13" fmla="*/ 2460204 w 4375052"/>
              <a:gd name="connsiteY13" fmla="*/ 361174 h 361174"/>
              <a:gd name="connsiteX14" fmla="*/ 2374972 w 4375052"/>
              <a:gd name="connsiteY14" fmla="*/ 361174 h 361174"/>
              <a:gd name="connsiteX15" fmla="*/ 2208994 w 4375052"/>
              <a:gd name="connsiteY15" fmla="*/ 361174 h 361174"/>
              <a:gd name="connsiteX16" fmla="*/ 1935356 w 4375052"/>
              <a:gd name="connsiteY16" fmla="*/ 361174 h 361174"/>
              <a:gd name="connsiteX17" fmla="*/ 1878961 w 4375052"/>
              <a:gd name="connsiteY17" fmla="*/ 361174 h 361174"/>
              <a:gd name="connsiteX18" fmla="*/ 1679642 w 4375052"/>
              <a:gd name="connsiteY18" fmla="*/ 361174 h 361174"/>
              <a:gd name="connsiteX19" fmla="*/ 1527140 w 4375052"/>
              <a:gd name="connsiteY19" fmla="*/ 361174 h 361174"/>
              <a:gd name="connsiteX20" fmla="*/ 199319 w 4375052"/>
              <a:gd name="connsiteY20" fmla="*/ 361174 h 361174"/>
              <a:gd name="connsiteX21" fmla="*/ 0 w 4375052"/>
              <a:gd name="connsiteY21" fmla="*/ 361174 h 361174"/>
              <a:gd name="connsiteX22" fmla="*/ 0 w 4375052"/>
              <a:gd name="connsiteY22" fmla="*/ 180587 h 361174"/>
              <a:gd name="connsiteX23" fmla="*/ 199319 w 4375052"/>
              <a:gd name="connsiteY23" fmla="*/ 0 h 36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375052" h="361174">
                <a:moveTo>
                  <a:pt x="199319" y="0"/>
                </a:moveTo>
                <a:cubicBezTo>
                  <a:pt x="199319" y="0"/>
                  <a:pt x="199319" y="0"/>
                  <a:pt x="1737977" y="0"/>
                </a:cubicBezTo>
                <a:lnTo>
                  <a:pt x="1878961" y="0"/>
                </a:lnTo>
                <a:cubicBezTo>
                  <a:pt x="1878961" y="0"/>
                  <a:pt x="1878961" y="0"/>
                  <a:pt x="2439697" y="0"/>
                </a:cubicBezTo>
                <a:lnTo>
                  <a:pt x="2496091" y="0"/>
                </a:lnTo>
                <a:lnTo>
                  <a:pt x="2695410" y="0"/>
                </a:lnTo>
                <a:lnTo>
                  <a:pt x="2847912" y="0"/>
                </a:lnTo>
                <a:cubicBezTo>
                  <a:pt x="3170896" y="0"/>
                  <a:pt x="3601540" y="0"/>
                  <a:pt x="4175733" y="0"/>
                </a:cubicBezTo>
                <a:cubicBezTo>
                  <a:pt x="4242428" y="0"/>
                  <a:pt x="4308357" y="0"/>
                  <a:pt x="4375052" y="0"/>
                </a:cubicBezTo>
                <a:cubicBezTo>
                  <a:pt x="4375052" y="60196"/>
                  <a:pt x="4375052" y="120391"/>
                  <a:pt x="4375052" y="180587"/>
                </a:cubicBezTo>
                <a:cubicBezTo>
                  <a:pt x="4375052" y="279980"/>
                  <a:pt x="4286125" y="361174"/>
                  <a:pt x="4175733" y="361174"/>
                </a:cubicBezTo>
                <a:cubicBezTo>
                  <a:pt x="4175733" y="361174"/>
                  <a:pt x="4175733" y="361174"/>
                  <a:pt x="2637076" y="361174"/>
                </a:cubicBezTo>
                <a:lnTo>
                  <a:pt x="2496091" y="361174"/>
                </a:lnTo>
                <a:lnTo>
                  <a:pt x="2460204" y="361174"/>
                </a:lnTo>
                <a:lnTo>
                  <a:pt x="2374972" y="361174"/>
                </a:lnTo>
                <a:lnTo>
                  <a:pt x="2208994" y="361174"/>
                </a:lnTo>
                <a:lnTo>
                  <a:pt x="1935356" y="361174"/>
                </a:lnTo>
                <a:lnTo>
                  <a:pt x="1878961" y="361174"/>
                </a:lnTo>
                <a:cubicBezTo>
                  <a:pt x="1812266" y="361174"/>
                  <a:pt x="1746337" y="361174"/>
                  <a:pt x="1679642" y="361174"/>
                </a:cubicBezTo>
                <a:lnTo>
                  <a:pt x="1527140" y="361174"/>
                </a:lnTo>
                <a:cubicBezTo>
                  <a:pt x="1204157" y="361174"/>
                  <a:pt x="773512" y="361174"/>
                  <a:pt x="199319" y="361174"/>
                </a:cubicBezTo>
                <a:cubicBezTo>
                  <a:pt x="132624" y="361174"/>
                  <a:pt x="66695" y="361174"/>
                  <a:pt x="0" y="361174"/>
                </a:cubicBezTo>
                <a:cubicBezTo>
                  <a:pt x="0" y="300978"/>
                  <a:pt x="0" y="240783"/>
                  <a:pt x="0" y="180587"/>
                </a:cubicBezTo>
                <a:cubicBezTo>
                  <a:pt x="0" y="81194"/>
                  <a:pt x="88927" y="0"/>
                  <a:pt x="199319" y="0"/>
                </a:cubicBezTo>
                <a:close/>
              </a:path>
            </a:pathLst>
          </a:custGeom>
          <a:solidFill>
            <a:srgbClr val="C7232B">
              <a:alpha val="74000"/>
            </a:srgbClr>
          </a:solidFill>
          <a:ln>
            <a:noFill/>
          </a:ln>
          <a:effectLst>
            <a:outerShdw blurRad="673100" dist="520700" dir="2700000" algn="tl" rotWithShape="0">
              <a:prstClr val="black">
                <a:alpha val="1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b="1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찜 </a:t>
            </a:r>
            <a:r>
              <a:rPr lang="en-US" altLang="ko-KR" sz="1600" b="1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&amp; </a:t>
            </a:r>
            <a:r>
              <a:rPr lang="ko-KR" altLang="en-US" sz="1600" b="1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시청 관계</a:t>
            </a:r>
            <a:endParaRPr lang="en-US" altLang="en-US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687285-C64D-49EC-8030-E78ABEEB9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009" y="1526188"/>
            <a:ext cx="8832814" cy="4000500"/>
          </a:xfrm>
          <a:prstGeom prst="rect">
            <a:avLst/>
          </a:prstGeom>
        </p:spPr>
      </p:pic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10E4113E-B074-4C81-BD0B-6EF5386C69AE}"/>
              </a:ext>
            </a:extLst>
          </p:cNvPr>
          <p:cNvSpPr txBox="1">
            <a:spLocks/>
          </p:cNvSpPr>
          <p:nvPr/>
        </p:nvSpPr>
        <p:spPr>
          <a:xfrm>
            <a:off x="939664" y="5526688"/>
            <a:ext cx="10753173" cy="1154230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프로필은 </a:t>
            </a:r>
            <a:r>
              <a:rPr lang="en-US" altLang="ko-KR" sz="2000" dirty="0"/>
              <a:t>M</a:t>
            </a:r>
            <a:r>
              <a:rPr lang="ko-KR" altLang="en-US" sz="2000" dirty="0"/>
              <a:t>개의 작품을 시청할 수 있고</a:t>
            </a:r>
            <a:r>
              <a:rPr lang="en-US" altLang="ko-KR" sz="2000" dirty="0"/>
              <a:t>, </a:t>
            </a:r>
            <a:r>
              <a:rPr lang="ko-KR" altLang="en-US" sz="2000" dirty="0"/>
              <a:t>작품은 </a:t>
            </a:r>
            <a:r>
              <a:rPr lang="en-US" altLang="ko-KR" sz="2000" dirty="0"/>
              <a:t>N</a:t>
            </a:r>
            <a:r>
              <a:rPr lang="ko-KR" altLang="en-US" sz="2000" dirty="0"/>
              <a:t>개의 프로필이 시청할 수 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이때 시청 기록이 남는다</a:t>
            </a:r>
            <a:r>
              <a:rPr lang="en-US" altLang="ko-KR" sz="2000" dirty="0"/>
              <a:t>.</a:t>
            </a: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CE6E69D2-9C08-49FF-A364-FE5BEE6727AC}"/>
              </a:ext>
            </a:extLst>
          </p:cNvPr>
          <p:cNvSpPr txBox="1">
            <a:spLocks/>
          </p:cNvSpPr>
          <p:nvPr/>
        </p:nvSpPr>
        <p:spPr>
          <a:xfrm>
            <a:off x="939664" y="5526688"/>
            <a:ext cx="10753173" cy="1154230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프로필은 작품 </a:t>
            </a:r>
            <a:r>
              <a:rPr lang="en-US" altLang="ko-KR" sz="2000" dirty="0"/>
              <a:t>M</a:t>
            </a:r>
            <a:r>
              <a:rPr lang="ko-KR" altLang="en-US" sz="2000" dirty="0"/>
              <a:t>개를 찜 할 수 있고</a:t>
            </a:r>
            <a:r>
              <a:rPr lang="en-US" altLang="ko-KR" sz="2000" dirty="0"/>
              <a:t>, </a:t>
            </a:r>
            <a:r>
              <a:rPr lang="ko-KR" altLang="en-US" sz="2000" dirty="0"/>
              <a:t>작품은 프로필 </a:t>
            </a:r>
            <a:r>
              <a:rPr lang="en-US" altLang="ko-KR" sz="2000" dirty="0"/>
              <a:t>N</a:t>
            </a:r>
            <a:r>
              <a:rPr lang="ko-KR" altLang="en-US" sz="2000" dirty="0"/>
              <a:t>개가 찜 할 수 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이때 찜 한 작품들은 찜 한 목록에 저장된다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040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5812C5A-9CF7-4A8D-A41D-9E74470054A5}" type="slidenum">
              <a:rPr lang="ko-KR" altLang="en-US" smtClean="0"/>
              <a:pPr algn="ctr"/>
              <a:t>17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2" y="704493"/>
            <a:ext cx="10922007" cy="567808"/>
          </a:xfrm>
        </p:spPr>
        <p:txBody>
          <a:bodyPr/>
          <a:lstStyle/>
          <a:p>
            <a:r>
              <a:rPr lang="en-US" altLang="ko-KR" dirty="0"/>
              <a:t>ER </a:t>
            </a:r>
            <a:r>
              <a:rPr lang="ko-KR" altLang="en-US" dirty="0"/>
              <a:t>다이어그램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Netflix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98B497-877B-4B55-A15F-0CB7909B4142}"/>
              </a:ext>
            </a:extLst>
          </p:cNvPr>
          <p:cNvSpPr/>
          <p:nvPr/>
        </p:nvSpPr>
        <p:spPr>
          <a:xfrm>
            <a:off x="6096000" y="1529478"/>
            <a:ext cx="4338320" cy="5176121"/>
          </a:xfrm>
          <a:prstGeom prst="roundRect">
            <a:avLst>
              <a:gd name="adj" fmla="val 6840"/>
            </a:avLst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810F0616-FCB8-4EF5-A74F-0781F5450248}"/>
              </a:ext>
            </a:extLst>
          </p:cNvPr>
          <p:cNvSpPr>
            <a:spLocks/>
          </p:cNvSpPr>
          <p:nvPr/>
        </p:nvSpPr>
        <p:spPr bwMode="auto">
          <a:xfrm>
            <a:off x="6316251" y="1186229"/>
            <a:ext cx="4118069" cy="339959"/>
          </a:xfrm>
          <a:custGeom>
            <a:avLst/>
            <a:gdLst>
              <a:gd name="connsiteX0" fmla="*/ 199319 w 4375052"/>
              <a:gd name="connsiteY0" fmla="*/ 0 h 361174"/>
              <a:gd name="connsiteX1" fmla="*/ 1737977 w 4375052"/>
              <a:gd name="connsiteY1" fmla="*/ 0 h 361174"/>
              <a:gd name="connsiteX2" fmla="*/ 1878961 w 4375052"/>
              <a:gd name="connsiteY2" fmla="*/ 0 h 361174"/>
              <a:gd name="connsiteX3" fmla="*/ 2439697 w 4375052"/>
              <a:gd name="connsiteY3" fmla="*/ 0 h 361174"/>
              <a:gd name="connsiteX4" fmla="*/ 2496091 w 4375052"/>
              <a:gd name="connsiteY4" fmla="*/ 0 h 361174"/>
              <a:gd name="connsiteX5" fmla="*/ 2695410 w 4375052"/>
              <a:gd name="connsiteY5" fmla="*/ 0 h 361174"/>
              <a:gd name="connsiteX6" fmla="*/ 2847912 w 4375052"/>
              <a:gd name="connsiteY6" fmla="*/ 0 h 361174"/>
              <a:gd name="connsiteX7" fmla="*/ 4175733 w 4375052"/>
              <a:gd name="connsiteY7" fmla="*/ 0 h 361174"/>
              <a:gd name="connsiteX8" fmla="*/ 4375052 w 4375052"/>
              <a:gd name="connsiteY8" fmla="*/ 0 h 361174"/>
              <a:gd name="connsiteX9" fmla="*/ 4375052 w 4375052"/>
              <a:gd name="connsiteY9" fmla="*/ 180587 h 361174"/>
              <a:gd name="connsiteX10" fmla="*/ 4175733 w 4375052"/>
              <a:gd name="connsiteY10" fmla="*/ 361174 h 361174"/>
              <a:gd name="connsiteX11" fmla="*/ 2637076 w 4375052"/>
              <a:gd name="connsiteY11" fmla="*/ 361174 h 361174"/>
              <a:gd name="connsiteX12" fmla="*/ 2496091 w 4375052"/>
              <a:gd name="connsiteY12" fmla="*/ 361174 h 361174"/>
              <a:gd name="connsiteX13" fmla="*/ 2460204 w 4375052"/>
              <a:gd name="connsiteY13" fmla="*/ 361174 h 361174"/>
              <a:gd name="connsiteX14" fmla="*/ 2374972 w 4375052"/>
              <a:gd name="connsiteY14" fmla="*/ 361174 h 361174"/>
              <a:gd name="connsiteX15" fmla="*/ 2208994 w 4375052"/>
              <a:gd name="connsiteY15" fmla="*/ 361174 h 361174"/>
              <a:gd name="connsiteX16" fmla="*/ 1935356 w 4375052"/>
              <a:gd name="connsiteY16" fmla="*/ 361174 h 361174"/>
              <a:gd name="connsiteX17" fmla="*/ 1878961 w 4375052"/>
              <a:gd name="connsiteY17" fmla="*/ 361174 h 361174"/>
              <a:gd name="connsiteX18" fmla="*/ 1679642 w 4375052"/>
              <a:gd name="connsiteY18" fmla="*/ 361174 h 361174"/>
              <a:gd name="connsiteX19" fmla="*/ 1527140 w 4375052"/>
              <a:gd name="connsiteY19" fmla="*/ 361174 h 361174"/>
              <a:gd name="connsiteX20" fmla="*/ 199319 w 4375052"/>
              <a:gd name="connsiteY20" fmla="*/ 361174 h 361174"/>
              <a:gd name="connsiteX21" fmla="*/ 0 w 4375052"/>
              <a:gd name="connsiteY21" fmla="*/ 361174 h 361174"/>
              <a:gd name="connsiteX22" fmla="*/ 0 w 4375052"/>
              <a:gd name="connsiteY22" fmla="*/ 180587 h 361174"/>
              <a:gd name="connsiteX23" fmla="*/ 199319 w 4375052"/>
              <a:gd name="connsiteY23" fmla="*/ 0 h 36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375052" h="361174">
                <a:moveTo>
                  <a:pt x="199319" y="0"/>
                </a:moveTo>
                <a:cubicBezTo>
                  <a:pt x="199319" y="0"/>
                  <a:pt x="199319" y="0"/>
                  <a:pt x="1737977" y="0"/>
                </a:cubicBezTo>
                <a:lnTo>
                  <a:pt x="1878961" y="0"/>
                </a:lnTo>
                <a:cubicBezTo>
                  <a:pt x="1878961" y="0"/>
                  <a:pt x="1878961" y="0"/>
                  <a:pt x="2439697" y="0"/>
                </a:cubicBezTo>
                <a:lnTo>
                  <a:pt x="2496091" y="0"/>
                </a:lnTo>
                <a:lnTo>
                  <a:pt x="2695410" y="0"/>
                </a:lnTo>
                <a:lnTo>
                  <a:pt x="2847912" y="0"/>
                </a:lnTo>
                <a:cubicBezTo>
                  <a:pt x="3170896" y="0"/>
                  <a:pt x="3601540" y="0"/>
                  <a:pt x="4175733" y="0"/>
                </a:cubicBezTo>
                <a:cubicBezTo>
                  <a:pt x="4242428" y="0"/>
                  <a:pt x="4308357" y="0"/>
                  <a:pt x="4375052" y="0"/>
                </a:cubicBezTo>
                <a:cubicBezTo>
                  <a:pt x="4375052" y="60196"/>
                  <a:pt x="4375052" y="120391"/>
                  <a:pt x="4375052" y="180587"/>
                </a:cubicBezTo>
                <a:cubicBezTo>
                  <a:pt x="4375052" y="279980"/>
                  <a:pt x="4286125" y="361174"/>
                  <a:pt x="4175733" y="361174"/>
                </a:cubicBezTo>
                <a:cubicBezTo>
                  <a:pt x="4175733" y="361174"/>
                  <a:pt x="4175733" y="361174"/>
                  <a:pt x="2637076" y="361174"/>
                </a:cubicBezTo>
                <a:lnTo>
                  <a:pt x="2496091" y="361174"/>
                </a:lnTo>
                <a:lnTo>
                  <a:pt x="2460204" y="361174"/>
                </a:lnTo>
                <a:lnTo>
                  <a:pt x="2374972" y="361174"/>
                </a:lnTo>
                <a:lnTo>
                  <a:pt x="2208994" y="361174"/>
                </a:lnTo>
                <a:lnTo>
                  <a:pt x="1935356" y="361174"/>
                </a:lnTo>
                <a:lnTo>
                  <a:pt x="1878961" y="361174"/>
                </a:lnTo>
                <a:cubicBezTo>
                  <a:pt x="1812266" y="361174"/>
                  <a:pt x="1746337" y="361174"/>
                  <a:pt x="1679642" y="361174"/>
                </a:cubicBezTo>
                <a:lnTo>
                  <a:pt x="1527140" y="361174"/>
                </a:lnTo>
                <a:cubicBezTo>
                  <a:pt x="1204157" y="361174"/>
                  <a:pt x="773512" y="361174"/>
                  <a:pt x="199319" y="361174"/>
                </a:cubicBezTo>
                <a:cubicBezTo>
                  <a:pt x="132624" y="361174"/>
                  <a:pt x="66695" y="361174"/>
                  <a:pt x="0" y="361174"/>
                </a:cubicBezTo>
                <a:cubicBezTo>
                  <a:pt x="0" y="300978"/>
                  <a:pt x="0" y="240783"/>
                  <a:pt x="0" y="180587"/>
                </a:cubicBezTo>
                <a:cubicBezTo>
                  <a:pt x="0" y="81194"/>
                  <a:pt x="88927" y="0"/>
                  <a:pt x="199319" y="0"/>
                </a:cubicBezTo>
                <a:close/>
              </a:path>
            </a:pathLst>
          </a:custGeom>
          <a:solidFill>
            <a:srgbClr val="C7232B">
              <a:alpha val="74000"/>
            </a:srgbClr>
          </a:solidFill>
          <a:ln>
            <a:noFill/>
          </a:ln>
          <a:effectLst>
            <a:outerShdw blurRad="673100" dist="520700" dir="2700000" algn="tl" rotWithShape="0">
              <a:prstClr val="black">
                <a:alpha val="1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b="1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디렉팅 관계</a:t>
            </a:r>
            <a:endParaRPr lang="en-US" altLang="en-US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C7EE1448-A619-4D19-A08E-A96E0085A6C5}"/>
              </a:ext>
            </a:extLst>
          </p:cNvPr>
          <p:cNvSpPr txBox="1">
            <a:spLocks/>
          </p:cNvSpPr>
          <p:nvPr/>
        </p:nvSpPr>
        <p:spPr>
          <a:xfrm>
            <a:off x="207367" y="2851885"/>
            <a:ext cx="5588008" cy="1154230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작품은 </a:t>
            </a:r>
            <a:r>
              <a:rPr lang="en-US" altLang="ko-KR" sz="2400" dirty="0"/>
              <a:t>N</a:t>
            </a:r>
            <a:r>
              <a:rPr lang="ko-KR" altLang="en-US" sz="2400" dirty="0"/>
              <a:t>명의 감독이 </a:t>
            </a:r>
            <a:r>
              <a:rPr lang="ko-KR" altLang="en-US" sz="2400" dirty="0" err="1"/>
              <a:t>디렉팅하고</a:t>
            </a:r>
            <a:r>
              <a:rPr lang="en-US" altLang="ko-KR" sz="2400" dirty="0"/>
              <a:t>, </a:t>
            </a:r>
            <a:r>
              <a:rPr lang="ko-KR" altLang="en-US" sz="2400" dirty="0"/>
              <a:t>감독은 </a:t>
            </a:r>
            <a:r>
              <a:rPr lang="en-US" altLang="ko-KR" sz="2400" dirty="0"/>
              <a:t>M</a:t>
            </a:r>
            <a:r>
              <a:rPr lang="ko-KR" altLang="en-US" sz="2400" dirty="0"/>
              <a:t>개의 작품을 </a:t>
            </a:r>
            <a:r>
              <a:rPr lang="ko-KR" altLang="en-US" sz="2400" dirty="0" err="1"/>
              <a:t>디렉팅</a:t>
            </a:r>
            <a:r>
              <a:rPr lang="ko-KR" altLang="en-US" sz="2400" dirty="0"/>
              <a:t> 할 수 있다</a:t>
            </a:r>
            <a:r>
              <a:rPr lang="en-US" altLang="ko-KR" sz="24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74CFA9-CB66-4A8D-930F-93CE56ED7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197" y="1783365"/>
            <a:ext cx="36861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7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5812C5A-9CF7-4A8D-A41D-9E74470054A5}" type="slidenum">
              <a:rPr lang="ko-KR" altLang="en-US" smtClean="0"/>
              <a:pPr algn="ctr"/>
              <a:t>18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2" y="704493"/>
            <a:ext cx="10922007" cy="567808"/>
          </a:xfrm>
        </p:spPr>
        <p:txBody>
          <a:bodyPr/>
          <a:lstStyle/>
          <a:p>
            <a:r>
              <a:rPr lang="en-US" altLang="ko-KR" dirty="0"/>
              <a:t>ER </a:t>
            </a:r>
            <a:r>
              <a:rPr lang="ko-KR" altLang="en-US" dirty="0"/>
              <a:t>다이어그램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Netflix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98B497-877B-4B55-A15F-0CB7909B4142}"/>
              </a:ext>
            </a:extLst>
          </p:cNvPr>
          <p:cNvSpPr/>
          <p:nvPr/>
        </p:nvSpPr>
        <p:spPr>
          <a:xfrm>
            <a:off x="4960308" y="1529478"/>
            <a:ext cx="5474012" cy="5176121"/>
          </a:xfrm>
          <a:prstGeom prst="roundRect">
            <a:avLst>
              <a:gd name="adj" fmla="val 6840"/>
            </a:avLst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810F0616-FCB8-4EF5-A74F-0781F5450248}"/>
              </a:ext>
            </a:extLst>
          </p:cNvPr>
          <p:cNvSpPr>
            <a:spLocks/>
          </p:cNvSpPr>
          <p:nvPr/>
        </p:nvSpPr>
        <p:spPr bwMode="auto">
          <a:xfrm>
            <a:off x="6316251" y="1186229"/>
            <a:ext cx="4118069" cy="339959"/>
          </a:xfrm>
          <a:custGeom>
            <a:avLst/>
            <a:gdLst>
              <a:gd name="connsiteX0" fmla="*/ 199319 w 4375052"/>
              <a:gd name="connsiteY0" fmla="*/ 0 h 361174"/>
              <a:gd name="connsiteX1" fmla="*/ 1737977 w 4375052"/>
              <a:gd name="connsiteY1" fmla="*/ 0 h 361174"/>
              <a:gd name="connsiteX2" fmla="*/ 1878961 w 4375052"/>
              <a:gd name="connsiteY2" fmla="*/ 0 h 361174"/>
              <a:gd name="connsiteX3" fmla="*/ 2439697 w 4375052"/>
              <a:gd name="connsiteY3" fmla="*/ 0 h 361174"/>
              <a:gd name="connsiteX4" fmla="*/ 2496091 w 4375052"/>
              <a:gd name="connsiteY4" fmla="*/ 0 h 361174"/>
              <a:gd name="connsiteX5" fmla="*/ 2695410 w 4375052"/>
              <a:gd name="connsiteY5" fmla="*/ 0 h 361174"/>
              <a:gd name="connsiteX6" fmla="*/ 2847912 w 4375052"/>
              <a:gd name="connsiteY6" fmla="*/ 0 h 361174"/>
              <a:gd name="connsiteX7" fmla="*/ 4175733 w 4375052"/>
              <a:gd name="connsiteY7" fmla="*/ 0 h 361174"/>
              <a:gd name="connsiteX8" fmla="*/ 4375052 w 4375052"/>
              <a:gd name="connsiteY8" fmla="*/ 0 h 361174"/>
              <a:gd name="connsiteX9" fmla="*/ 4375052 w 4375052"/>
              <a:gd name="connsiteY9" fmla="*/ 180587 h 361174"/>
              <a:gd name="connsiteX10" fmla="*/ 4175733 w 4375052"/>
              <a:gd name="connsiteY10" fmla="*/ 361174 h 361174"/>
              <a:gd name="connsiteX11" fmla="*/ 2637076 w 4375052"/>
              <a:gd name="connsiteY11" fmla="*/ 361174 h 361174"/>
              <a:gd name="connsiteX12" fmla="*/ 2496091 w 4375052"/>
              <a:gd name="connsiteY12" fmla="*/ 361174 h 361174"/>
              <a:gd name="connsiteX13" fmla="*/ 2460204 w 4375052"/>
              <a:gd name="connsiteY13" fmla="*/ 361174 h 361174"/>
              <a:gd name="connsiteX14" fmla="*/ 2374972 w 4375052"/>
              <a:gd name="connsiteY14" fmla="*/ 361174 h 361174"/>
              <a:gd name="connsiteX15" fmla="*/ 2208994 w 4375052"/>
              <a:gd name="connsiteY15" fmla="*/ 361174 h 361174"/>
              <a:gd name="connsiteX16" fmla="*/ 1935356 w 4375052"/>
              <a:gd name="connsiteY16" fmla="*/ 361174 h 361174"/>
              <a:gd name="connsiteX17" fmla="*/ 1878961 w 4375052"/>
              <a:gd name="connsiteY17" fmla="*/ 361174 h 361174"/>
              <a:gd name="connsiteX18" fmla="*/ 1679642 w 4375052"/>
              <a:gd name="connsiteY18" fmla="*/ 361174 h 361174"/>
              <a:gd name="connsiteX19" fmla="*/ 1527140 w 4375052"/>
              <a:gd name="connsiteY19" fmla="*/ 361174 h 361174"/>
              <a:gd name="connsiteX20" fmla="*/ 199319 w 4375052"/>
              <a:gd name="connsiteY20" fmla="*/ 361174 h 361174"/>
              <a:gd name="connsiteX21" fmla="*/ 0 w 4375052"/>
              <a:gd name="connsiteY21" fmla="*/ 361174 h 361174"/>
              <a:gd name="connsiteX22" fmla="*/ 0 w 4375052"/>
              <a:gd name="connsiteY22" fmla="*/ 180587 h 361174"/>
              <a:gd name="connsiteX23" fmla="*/ 199319 w 4375052"/>
              <a:gd name="connsiteY23" fmla="*/ 0 h 36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375052" h="361174">
                <a:moveTo>
                  <a:pt x="199319" y="0"/>
                </a:moveTo>
                <a:cubicBezTo>
                  <a:pt x="199319" y="0"/>
                  <a:pt x="199319" y="0"/>
                  <a:pt x="1737977" y="0"/>
                </a:cubicBezTo>
                <a:lnTo>
                  <a:pt x="1878961" y="0"/>
                </a:lnTo>
                <a:cubicBezTo>
                  <a:pt x="1878961" y="0"/>
                  <a:pt x="1878961" y="0"/>
                  <a:pt x="2439697" y="0"/>
                </a:cubicBezTo>
                <a:lnTo>
                  <a:pt x="2496091" y="0"/>
                </a:lnTo>
                <a:lnTo>
                  <a:pt x="2695410" y="0"/>
                </a:lnTo>
                <a:lnTo>
                  <a:pt x="2847912" y="0"/>
                </a:lnTo>
                <a:cubicBezTo>
                  <a:pt x="3170896" y="0"/>
                  <a:pt x="3601540" y="0"/>
                  <a:pt x="4175733" y="0"/>
                </a:cubicBezTo>
                <a:cubicBezTo>
                  <a:pt x="4242428" y="0"/>
                  <a:pt x="4308357" y="0"/>
                  <a:pt x="4375052" y="0"/>
                </a:cubicBezTo>
                <a:cubicBezTo>
                  <a:pt x="4375052" y="60196"/>
                  <a:pt x="4375052" y="120391"/>
                  <a:pt x="4375052" y="180587"/>
                </a:cubicBezTo>
                <a:cubicBezTo>
                  <a:pt x="4375052" y="279980"/>
                  <a:pt x="4286125" y="361174"/>
                  <a:pt x="4175733" y="361174"/>
                </a:cubicBezTo>
                <a:cubicBezTo>
                  <a:pt x="4175733" y="361174"/>
                  <a:pt x="4175733" y="361174"/>
                  <a:pt x="2637076" y="361174"/>
                </a:cubicBezTo>
                <a:lnTo>
                  <a:pt x="2496091" y="361174"/>
                </a:lnTo>
                <a:lnTo>
                  <a:pt x="2460204" y="361174"/>
                </a:lnTo>
                <a:lnTo>
                  <a:pt x="2374972" y="361174"/>
                </a:lnTo>
                <a:lnTo>
                  <a:pt x="2208994" y="361174"/>
                </a:lnTo>
                <a:lnTo>
                  <a:pt x="1935356" y="361174"/>
                </a:lnTo>
                <a:lnTo>
                  <a:pt x="1878961" y="361174"/>
                </a:lnTo>
                <a:cubicBezTo>
                  <a:pt x="1812266" y="361174"/>
                  <a:pt x="1746337" y="361174"/>
                  <a:pt x="1679642" y="361174"/>
                </a:cubicBezTo>
                <a:lnTo>
                  <a:pt x="1527140" y="361174"/>
                </a:lnTo>
                <a:cubicBezTo>
                  <a:pt x="1204157" y="361174"/>
                  <a:pt x="773512" y="361174"/>
                  <a:pt x="199319" y="361174"/>
                </a:cubicBezTo>
                <a:cubicBezTo>
                  <a:pt x="132624" y="361174"/>
                  <a:pt x="66695" y="361174"/>
                  <a:pt x="0" y="361174"/>
                </a:cubicBezTo>
                <a:cubicBezTo>
                  <a:pt x="0" y="300978"/>
                  <a:pt x="0" y="240783"/>
                  <a:pt x="0" y="180587"/>
                </a:cubicBezTo>
                <a:cubicBezTo>
                  <a:pt x="0" y="81194"/>
                  <a:pt x="88927" y="0"/>
                  <a:pt x="199319" y="0"/>
                </a:cubicBezTo>
                <a:close/>
              </a:path>
            </a:pathLst>
          </a:custGeom>
          <a:solidFill>
            <a:srgbClr val="C7232B">
              <a:alpha val="74000"/>
            </a:srgbClr>
          </a:solidFill>
          <a:ln>
            <a:noFill/>
          </a:ln>
          <a:effectLst>
            <a:outerShdw blurRad="673100" dist="520700" dir="2700000" algn="tl" rotWithShape="0">
              <a:prstClr val="black">
                <a:alpha val="1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b="1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제작 관계</a:t>
            </a:r>
            <a:endParaRPr lang="en-US" altLang="en-US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789E70-C2AD-4BE9-82F3-B0FBCF6E0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43" y="1622817"/>
            <a:ext cx="5330277" cy="4989442"/>
          </a:xfrm>
          <a:prstGeom prst="rect">
            <a:avLst/>
          </a:prstGeom>
        </p:spPr>
      </p:pic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E581EDCE-3520-46BE-AE67-6FF56168472E}"/>
              </a:ext>
            </a:extLst>
          </p:cNvPr>
          <p:cNvSpPr txBox="1">
            <a:spLocks/>
          </p:cNvSpPr>
          <p:nvPr/>
        </p:nvSpPr>
        <p:spPr>
          <a:xfrm>
            <a:off x="332977" y="2430806"/>
            <a:ext cx="4426916" cy="3373463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제작사는 </a:t>
            </a:r>
            <a:r>
              <a:rPr lang="en-US" altLang="ko-KR" sz="2400" dirty="0"/>
              <a:t>M</a:t>
            </a:r>
            <a:r>
              <a:rPr lang="ko-KR" altLang="en-US" sz="2400" dirty="0"/>
              <a:t>개의 작품을 제작하고</a:t>
            </a:r>
            <a:r>
              <a:rPr lang="en-US" altLang="ko-KR" sz="2400" dirty="0"/>
              <a:t>, </a:t>
            </a:r>
            <a:r>
              <a:rPr lang="ko-KR" altLang="en-US" sz="2400" dirty="0"/>
              <a:t>작품이 없는 제작사는 의미가 없다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작품은 </a:t>
            </a:r>
            <a:r>
              <a:rPr lang="en-US" altLang="ko-KR" sz="2400" dirty="0"/>
              <a:t>N</a:t>
            </a:r>
            <a:r>
              <a:rPr lang="ko-KR" altLang="en-US" sz="2400" dirty="0"/>
              <a:t>개의 제작사를 가지고</a:t>
            </a:r>
            <a:r>
              <a:rPr lang="en-US" altLang="ko-KR" sz="2400" dirty="0"/>
              <a:t>, </a:t>
            </a:r>
            <a:r>
              <a:rPr lang="ko-KR" altLang="en-US" sz="2400" dirty="0"/>
              <a:t>제작사가 없는 작품은 존재하지 않는다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707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5812C5A-9CF7-4A8D-A41D-9E74470054A5}" type="slidenum">
              <a:rPr lang="ko-KR" altLang="en-US" smtClean="0"/>
              <a:pPr algn="ctr"/>
              <a:t>19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2" y="704493"/>
            <a:ext cx="10922007" cy="567808"/>
          </a:xfrm>
        </p:spPr>
        <p:txBody>
          <a:bodyPr/>
          <a:lstStyle/>
          <a:p>
            <a:r>
              <a:rPr lang="en-US" altLang="ko-KR" dirty="0"/>
              <a:t>ER </a:t>
            </a:r>
            <a:r>
              <a:rPr lang="ko-KR" altLang="en-US" dirty="0"/>
              <a:t>다이어그램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Netflix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98B497-877B-4B55-A15F-0CB7909B4142}"/>
              </a:ext>
            </a:extLst>
          </p:cNvPr>
          <p:cNvSpPr/>
          <p:nvPr/>
        </p:nvSpPr>
        <p:spPr>
          <a:xfrm>
            <a:off x="1346512" y="1529478"/>
            <a:ext cx="9087808" cy="4142293"/>
          </a:xfrm>
          <a:prstGeom prst="roundRect">
            <a:avLst>
              <a:gd name="adj" fmla="val 6840"/>
            </a:avLst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810F0616-FCB8-4EF5-A74F-0781F5450248}"/>
              </a:ext>
            </a:extLst>
          </p:cNvPr>
          <p:cNvSpPr>
            <a:spLocks/>
          </p:cNvSpPr>
          <p:nvPr/>
        </p:nvSpPr>
        <p:spPr bwMode="auto">
          <a:xfrm>
            <a:off x="6316251" y="1186229"/>
            <a:ext cx="4118069" cy="339959"/>
          </a:xfrm>
          <a:custGeom>
            <a:avLst/>
            <a:gdLst>
              <a:gd name="connsiteX0" fmla="*/ 199319 w 4375052"/>
              <a:gd name="connsiteY0" fmla="*/ 0 h 361174"/>
              <a:gd name="connsiteX1" fmla="*/ 1737977 w 4375052"/>
              <a:gd name="connsiteY1" fmla="*/ 0 h 361174"/>
              <a:gd name="connsiteX2" fmla="*/ 1878961 w 4375052"/>
              <a:gd name="connsiteY2" fmla="*/ 0 h 361174"/>
              <a:gd name="connsiteX3" fmla="*/ 2439697 w 4375052"/>
              <a:gd name="connsiteY3" fmla="*/ 0 h 361174"/>
              <a:gd name="connsiteX4" fmla="*/ 2496091 w 4375052"/>
              <a:gd name="connsiteY4" fmla="*/ 0 h 361174"/>
              <a:gd name="connsiteX5" fmla="*/ 2695410 w 4375052"/>
              <a:gd name="connsiteY5" fmla="*/ 0 h 361174"/>
              <a:gd name="connsiteX6" fmla="*/ 2847912 w 4375052"/>
              <a:gd name="connsiteY6" fmla="*/ 0 h 361174"/>
              <a:gd name="connsiteX7" fmla="*/ 4175733 w 4375052"/>
              <a:gd name="connsiteY7" fmla="*/ 0 h 361174"/>
              <a:gd name="connsiteX8" fmla="*/ 4375052 w 4375052"/>
              <a:gd name="connsiteY8" fmla="*/ 0 h 361174"/>
              <a:gd name="connsiteX9" fmla="*/ 4375052 w 4375052"/>
              <a:gd name="connsiteY9" fmla="*/ 180587 h 361174"/>
              <a:gd name="connsiteX10" fmla="*/ 4175733 w 4375052"/>
              <a:gd name="connsiteY10" fmla="*/ 361174 h 361174"/>
              <a:gd name="connsiteX11" fmla="*/ 2637076 w 4375052"/>
              <a:gd name="connsiteY11" fmla="*/ 361174 h 361174"/>
              <a:gd name="connsiteX12" fmla="*/ 2496091 w 4375052"/>
              <a:gd name="connsiteY12" fmla="*/ 361174 h 361174"/>
              <a:gd name="connsiteX13" fmla="*/ 2460204 w 4375052"/>
              <a:gd name="connsiteY13" fmla="*/ 361174 h 361174"/>
              <a:gd name="connsiteX14" fmla="*/ 2374972 w 4375052"/>
              <a:gd name="connsiteY14" fmla="*/ 361174 h 361174"/>
              <a:gd name="connsiteX15" fmla="*/ 2208994 w 4375052"/>
              <a:gd name="connsiteY15" fmla="*/ 361174 h 361174"/>
              <a:gd name="connsiteX16" fmla="*/ 1935356 w 4375052"/>
              <a:gd name="connsiteY16" fmla="*/ 361174 h 361174"/>
              <a:gd name="connsiteX17" fmla="*/ 1878961 w 4375052"/>
              <a:gd name="connsiteY17" fmla="*/ 361174 h 361174"/>
              <a:gd name="connsiteX18" fmla="*/ 1679642 w 4375052"/>
              <a:gd name="connsiteY18" fmla="*/ 361174 h 361174"/>
              <a:gd name="connsiteX19" fmla="*/ 1527140 w 4375052"/>
              <a:gd name="connsiteY19" fmla="*/ 361174 h 361174"/>
              <a:gd name="connsiteX20" fmla="*/ 199319 w 4375052"/>
              <a:gd name="connsiteY20" fmla="*/ 361174 h 361174"/>
              <a:gd name="connsiteX21" fmla="*/ 0 w 4375052"/>
              <a:gd name="connsiteY21" fmla="*/ 361174 h 361174"/>
              <a:gd name="connsiteX22" fmla="*/ 0 w 4375052"/>
              <a:gd name="connsiteY22" fmla="*/ 180587 h 361174"/>
              <a:gd name="connsiteX23" fmla="*/ 199319 w 4375052"/>
              <a:gd name="connsiteY23" fmla="*/ 0 h 36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375052" h="361174">
                <a:moveTo>
                  <a:pt x="199319" y="0"/>
                </a:moveTo>
                <a:cubicBezTo>
                  <a:pt x="199319" y="0"/>
                  <a:pt x="199319" y="0"/>
                  <a:pt x="1737977" y="0"/>
                </a:cubicBezTo>
                <a:lnTo>
                  <a:pt x="1878961" y="0"/>
                </a:lnTo>
                <a:cubicBezTo>
                  <a:pt x="1878961" y="0"/>
                  <a:pt x="1878961" y="0"/>
                  <a:pt x="2439697" y="0"/>
                </a:cubicBezTo>
                <a:lnTo>
                  <a:pt x="2496091" y="0"/>
                </a:lnTo>
                <a:lnTo>
                  <a:pt x="2695410" y="0"/>
                </a:lnTo>
                <a:lnTo>
                  <a:pt x="2847912" y="0"/>
                </a:lnTo>
                <a:cubicBezTo>
                  <a:pt x="3170896" y="0"/>
                  <a:pt x="3601540" y="0"/>
                  <a:pt x="4175733" y="0"/>
                </a:cubicBezTo>
                <a:cubicBezTo>
                  <a:pt x="4242428" y="0"/>
                  <a:pt x="4308357" y="0"/>
                  <a:pt x="4375052" y="0"/>
                </a:cubicBezTo>
                <a:cubicBezTo>
                  <a:pt x="4375052" y="60196"/>
                  <a:pt x="4375052" y="120391"/>
                  <a:pt x="4375052" y="180587"/>
                </a:cubicBezTo>
                <a:cubicBezTo>
                  <a:pt x="4375052" y="279980"/>
                  <a:pt x="4286125" y="361174"/>
                  <a:pt x="4175733" y="361174"/>
                </a:cubicBezTo>
                <a:cubicBezTo>
                  <a:pt x="4175733" y="361174"/>
                  <a:pt x="4175733" y="361174"/>
                  <a:pt x="2637076" y="361174"/>
                </a:cubicBezTo>
                <a:lnTo>
                  <a:pt x="2496091" y="361174"/>
                </a:lnTo>
                <a:lnTo>
                  <a:pt x="2460204" y="361174"/>
                </a:lnTo>
                <a:lnTo>
                  <a:pt x="2374972" y="361174"/>
                </a:lnTo>
                <a:lnTo>
                  <a:pt x="2208994" y="361174"/>
                </a:lnTo>
                <a:lnTo>
                  <a:pt x="1935356" y="361174"/>
                </a:lnTo>
                <a:lnTo>
                  <a:pt x="1878961" y="361174"/>
                </a:lnTo>
                <a:cubicBezTo>
                  <a:pt x="1812266" y="361174"/>
                  <a:pt x="1746337" y="361174"/>
                  <a:pt x="1679642" y="361174"/>
                </a:cubicBezTo>
                <a:lnTo>
                  <a:pt x="1527140" y="361174"/>
                </a:lnTo>
                <a:cubicBezTo>
                  <a:pt x="1204157" y="361174"/>
                  <a:pt x="773512" y="361174"/>
                  <a:pt x="199319" y="361174"/>
                </a:cubicBezTo>
                <a:cubicBezTo>
                  <a:pt x="132624" y="361174"/>
                  <a:pt x="66695" y="361174"/>
                  <a:pt x="0" y="361174"/>
                </a:cubicBezTo>
                <a:cubicBezTo>
                  <a:pt x="0" y="300978"/>
                  <a:pt x="0" y="240783"/>
                  <a:pt x="0" y="180587"/>
                </a:cubicBezTo>
                <a:cubicBezTo>
                  <a:pt x="0" y="81194"/>
                  <a:pt x="88927" y="0"/>
                  <a:pt x="199319" y="0"/>
                </a:cubicBezTo>
                <a:close/>
              </a:path>
            </a:pathLst>
          </a:custGeom>
          <a:solidFill>
            <a:srgbClr val="C7232B">
              <a:alpha val="74000"/>
            </a:srgbClr>
          </a:solidFill>
          <a:ln>
            <a:noFill/>
          </a:ln>
          <a:effectLst>
            <a:outerShdw blurRad="673100" dist="520700" dir="2700000" algn="tl" rotWithShape="0">
              <a:prstClr val="black">
                <a:alpha val="1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b="1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수상 관계</a:t>
            </a:r>
            <a:endParaRPr lang="en-US" altLang="en-US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850D0D-04FC-485F-A312-E6C657F64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570256"/>
            <a:ext cx="8077200" cy="4105275"/>
          </a:xfrm>
          <a:prstGeom prst="rect">
            <a:avLst/>
          </a:prstGeom>
        </p:spPr>
      </p:pic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9E3DCF14-E629-4935-B164-EBA146B3970D}"/>
              </a:ext>
            </a:extLst>
          </p:cNvPr>
          <p:cNvSpPr txBox="1">
            <a:spLocks/>
          </p:cNvSpPr>
          <p:nvPr/>
        </p:nvSpPr>
        <p:spPr>
          <a:xfrm>
            <a:off x="592408" y="5738908"/>
            <a:ext cx="10753173" cy="764163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작품은 총 </a:t>
            </a:r>
            <a:r>
              <a:rPr lang="en-US" altLang="ko-KR" sz="2400" dirty="0"/>
              <a:t>M</a:t>
            </a:r>
            <a:r>
              <a:rPr lang="ko-KR" altLang="en-US" sz="2400" dirty="0"/>
              <a:t>개의 상을 수상할 수 있고 상은 </a:t>
            </a:r>
            <a:r>
              <a:rPr lang="en-US" altLang="ko-KR" sz="2400" dirty="0"/>
              <a:t>N</a:t>
            </a:r>
            <a:r>
              <a:rPr lang="ko-KR" altLang="en-US" sz="2400" dirty="0"/>
              <a:t>개의 작품이 수상할 수 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391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부제목 18">
            <a:extLst>
              <a:ext uri="{FF2B5EF4-FFF2-40B4-BE49-F238E27FC236}">
                <a16:creationId xmlns:a16="http://schemas.microsoft.com/office/drawing/2014/main" id="{AA01B8D4-E707-46C0-8716-52268E9150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4800" dirty="0"/>
              <a:t>CONTENTS</a:t>
            </a:r>
            <a:endParaRPr lang="ko-KR" altLang="en-US" sz="48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BA75DE5B-2FEC-4A8A-AC10-CDC4E7BA78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팀</a:t>
            </a:r>
            <a:endParaRPr lang="en-US" dirty="0"/>
          </a:p>
        </p:txBody>
      </p:sp>
      <p:sp>
        <p:nvSpPr>
          <p:cNvPr id="16" name="제목 15">
            <a:extLst>
              <a:ext uri="{FF2B5EF4-FFF2-40B4-BE49-F238E27FC236}">
                <a16:creationId xmlns:a16="http://schemas.microsoft.com/office/drawing/2014/main" id="{8597BBF7-4B41-4210-A72D-621E0F5E0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alpha val="1000"/>
                  </a:schemeClr>
                </a:solidFill>
              </a:rPr>
              <a:t>Netflix</a:t>
            </a:r>
            <a:endParaRPr lang="en-US" dirty="0">
              <a:solidFill>
                <a:schemeClr val="bg1">
                  <a:alpha val="1000"/>
                </a:schemeClr>
              </a:solidFill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3C4B32F0-3A5C-474F-9330-C6FAF545C5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291" y="801943"/>
            <a:ext cx="3177210" cy="5126360"/>
          </a:xfrm>
        </p:spPr>
        <p:txBody>
          <a:bodyPr/>
          <a:lstStyle/>
          <a:p>
            <a:pPr algn="l"/>
            <a:r>
              <a:rPr lang="en-US" altLang="ko-KR" sz="2400" dirty="0">
                <a:latin typeface="+mj-lt"/>
              </a:rPr>
              <a:t>- </a:t>
            </a:r>
            <a:r>
              <a:rPr lang="ko-KR" altLang="en-US" sz="2400" dirty="0">
                <a:latin typeface="+mj-lt"/>
              </a:rPr>
              <a:t>선정 비즈니스 소개</a:t>
            </a:r>
            <a:endParaRPr lang="en-US" altLang="ko-KR" sz="2400" dirty="0">
              <a:latin typeface="+mj-lt"/>
            </a:endParaRPr>
          </a:p>
          <a:p>
            <a:pPr algn="l"/>
            <a:endParaRPr lang="en-US" altLang="ko-KR" sz="2400" dirty="0">
              <a:latin typeface="+mj-lt"/>
            </a:endParaRPr>
          </a:p>
          <a:p>
            <a:pPr algn="l"/>
            <a:endParaRPr lang="en-US" altLang="ko-KR" sz="2400" dirty="0">
              <a:latin typeface="+mj-lt"/>
            </a:endParaRPr>
          </a:p>
          <a:p>
            <a:pPr algn="l"/>
            <a:r>
              <a:rPr lang="en-US" altLang="ko-KR" sz="2400" dirty="0">
                <a:latin typeface="+mj-lt"/>
              </a:rPr>
              <a:t>- </a:t>
            </a:r>
            <a:r>
              <a:rPr lang="ko-KR" altLang="en-US" sz="2400" dirty="0">
                <a:latin typeface="+mj-lt"/>
              </a:rPr>
              <a:t>요구사항 분석</a:t>
            </a:r>
            <a:endParaRPr lang="en-US" altLang="ko-KR" sz="2400" dirty="0">
              <a:latin typeface="+mj-lt"/>
            </a:endParaRPr>
          </a:p>
          <a:p>
            <a:pPr algn="l"/>
            <a:r>
              <a:rPr lang="en-US" altLang="ko-KR" sz="1600" dirty="0">
                <a:latin typeface="+mj-lt"/>
              </a:rPr>
              <a:t>    - </a:t>
            </a:r>
            <a:r>
              <a:rPr lang="ko-KR" altLang="en-US" sz="1600" dirty="0">
                <a:latin typeface="+mj-lt"/>
              </a:rPr>
              <a:t>객체와 속성</a:t>
            </a:r>
            <a:endParaRPr lang="en-US" altLang="ko-KR" sz="1600" dirty="0">
              <a:latin typeface="+mj-lt"/>
            </a:endParaRPr>
          </a:p>
          <a:p>
            <a:pPr algn="l"/>
            <a:r>
              <a:rPr lang="ko-KR" altLang="en-US" sz="1600" dirty="0">
                <a:latin typeface="+mj-lt"/>
              </a:rPr>
              <a:t>    </a:t>
            </a:r>
            <a:r>
              <a:rPr lang="en-US" altLang="ko-KR" sz="1600" dirty="0">
                <a:latin typeface="+mj-lt"/>
              </a:rPr>
              <a:t>-</a:t>
            </a:r>
            <a:r>
              <a:rPr lang="ko-KR" altLang="en-US" sz="1600" dirty="0">
                <a:latin typeface="+mj-lt"/>
              </a:rPr>
              <a:t> 관계</a:t>
            </a:r>
            <a:endParaRPr lang="en-US" altLang="ko-KR" sz="1600" dirty="0">
              <a:latin typeface="+mj-lt"/>
            </a:endParaRPr>
          </a:p>
          <a:p>
            <a:pPr algn="l"/>
            <a:endParaRPr lang="en-US" altLang="ko-KR" sz="2400" dirty="0">
              <a:latin typeface="+mj-lt"/>
            </a:endParaRPr>
          </a:p>
          <a:p>
            <a:pPr algn="l"/>
            <a:endParaRPr lang="en-US" altLang="ko-KR" sz="2400" dirty="0">
              <a:latin typeface="+mj-lt"/>
            </a:endParaRPr>
          </a:p>
          <a:p>
            <a:pPr algn="l"/>
            <a:r>
              <a:rPr lang="en-US" altLang="ko-KR" sz="2400" dirty="0">
                <a:latin typeface="+mj-lt"/>
              </a:rPr>
              <a:t>- ER</a:t>
            </a:r>
            <a:r>
              <a:rPr lang="ko-KR" altLang="en-US" sz="2400" dirty="0">
                <a:latin typeface="+mj-lt"/>
              </a:rPr>
              <a:t> 모델 설계</a:t>
            </a:r>
            <a:endParaRPr lang="en-US" altLang="ko-KR" sz="2400" dirty="0">
              <a:latin typeface="+mj-lt"/>
            </a:endParaRPr>
          </a:p>
        </p:txBody>
      </p:sp>
      <p:pic>
        <p:nvPicPr>
          <p:cNvPr id="4" name="그림 3" descr="텍스트, 시계, 빨간색이(가) 표시된 사진&#10;&#10;자동 생성된 설명">
            <a:extLst>
              <a:ext uri="{FF2B5EF4-FFF2-40B4-BE49-F238E27FC236}">
                <a16:creationId xmlns:a16="http://schemas.microsoft.com/office/drawing/2014/main" id="{3DFB5F57-D2CF-4FBD-947B-6E5D1FCA2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59" y="361074"/>
            <a:ext cx="1604682" cy="53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5812C5A-9CF7-4A8D-A41D-9E74470054A5}" type="slidenum">
              <a:rPr lang="ko-KR" altLang="en-US" smtClean="0"/>
              <a:pPr algn="ctr"/>
              <a:t>20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2" y="704493"/>
            <a:ext cx="10922007" cy="567808"/>
          </a:xfrm>
        </p:spPr>
        <p:txBody>
          <a:bodyPr/>
          <a:lstStyle/>
          <a:p>
            <a:r>
              <a:rPr lang="en-US" altLang="ko-KR" dirty="0"/>
              <a:t>ER </a:t>
            </a:r>
            <a:r>
              <a:rPr lang="ko-KR" altLang="en-US" dirty="0"/>
              <a:t>다이어그램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Netflix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98B497-877B-4B55-A15F-0CB7909B4142}"/>
              </a:ext>
            </a:extLst>
          </p:cNvPr>
          <p:cNvSpPr/>
          <p:nvPr/>
        </p:nvSpPr>
        <p:spPr>
          <a:xfrm>
            <a:off x="1346512" y="1529479"/>
            <a:ext cx="9087808" cy="3888406"/>
          </a:xfrm>
          <a:prstGeom prst="roundRect">
            <a:avLst>
              <a:gd name="adj" fmla="val 6840"/>
            </a:avLst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810F0616-FCB8-4EF5-A74F-0781F5450248}"/>
              </a:ext>
            </a:extLst>
          </p:cNvPr>
          <p:cNvSpPr>
            <a:spLocks/>
          </p:cNvSpPr>
          <p:nvPr/>
        </p:nvSpPr>
        <p:spPr bwMode="auto">
          <a:xfrm>
            <a:off x="6316251" y="1186229"/>
            <a:ext cx="4118069" cy="339959"/>
          </a:xfrm>
          <a:custGeom>
            <a:avLst/>
            <a:gdLst>
              <a:gd name="connsiteX0" fmla="*/ 199319 w 4375052"/>
              <a:gd name="connsiteY0" fmla="*/ 0 h 361174"/>
              <a:gd name="connsiteX1" fmla="*/ 1737977 w 4375052"/>
              <a:gd name="connsiteY1" fmla="*/ 0 h 361174"/>
              <a:gd name="connsiteX2" fmla="*/ 1878961 w 4375052"/>
              <a:gd name="connsiteY2" fmla="*/ 0 h 361174"/>
              <a:gd name="connsiteX3" fmla="*/ 2439697 w 4375052"/>
              <a:gd name="connsiteY3" fmla="*/ 0 h 361174"/>
              <a:gd name="connsiteX4" fmla="*/ 2496091 w 4375052"/>
              <a:gd name="connsiteY4" fmla="*/ 0 h 361174"/>
              <a:gd name="connsiteX5" fmla="*/ 2695410 w 4375052"/>
              <a:gd name="connsiteY5" fmla="*/ 0 h 361174"/>
              <a:gd name="connsiteX6" fmla="*/ 2847912 w 4375052"/>
              <a:gd name="connsiteY6" fmla="*/ 0 h 361174"/>
              <a:gd name="connsiteX7" fmla="*/ 4175733 w 4375052"/>
              <a:gd name="connsiteY7" fmla="*/ 0 h 361174"/>
              <a:gd name="connsiteX8" fmla="*/ 4375052 w 4375052"/>
              <a:gd name="connsiteY8" fmla="*/ 0 h 361174"/>
              <a:gd name="connsiteX9" fmla="*/ 4375052 w 4375052"/>
              <a:gd name="connsiteY9" fmla="*/ 180587 h 361174"/>
              <a:gd name="connsiteX10" fmla="*/ 4175733 w 4375052"/>
              <a:gd name="connsiteY10" fmla="*/ 361174 h 361174"/>
              <a:gd name="connsiteX11" fmla="*/ 2637076 w 4375052"/>
              <a:gd name="connsiteY11" fmla="*/ 361174 h 361174"/>
              <a:gd name="connsiteX12" fmla="*/ 2496091 w 4375052"/>
              <a:gd name="connsiteY12" fmla="*/ 361174 h 361174"/>
              <a:gd name="connsiteX13" fmla="*/ 2460204 w 4375052"/>
              <a:gd name="connsiteY13" fmla="*/ 361174 h 361174"/>
              <a:gd name="connsiteX14" fmla="*/ 2374972 w 4375052"/>
              <a:gd name="connsiteY14" fmla="*/ 361174 h 361174"/>
              <a:gd name="connsiteX15" fmla="*/ 2208994 w 4375052"/>
              <a:gd name="connsiteY15" fmla="*/ 361174 h 361174"/>
              <a:gd name="connsiteX16" fmla="*/ 1935356 w 4375052"/>
              <a:gd name="connsiteY16" fmla="*/ 361174 h 361174"/>
              <a:gd name="connsiteX17" fmla="*/ 1878961 w 4375052"/>
              <a:gd name="connsiteY17" fmla="*/ 361174 h 361174"/>
              <a:gd name="connsiteX18" fmla="*/ 1679642 w 4375052"/>
              <a:gd name="connsiteY18" fmla="*/ 361174 h 361174"/>
              <a:gd name="connsiteX19" fmla="*/ 1527140 w 4375052"/>
              <a:gd name="connsiteY19" fmla="*/ 361174 h 361174"/>
              <a:gd name="connsiteX20" fmla="*/ 199319 w 4375052"/>
              <a:gd name="connsiteY20" fmla="*/ 361174 h 361174"/>
              <a:gd name="connsiteX21" fmla="*/ 0 w 4375052"/>
              <a:gd name="connsiteY21" fmla="*/ 361174 h 361174"/>
              <a:gd name="connsiteX22" fmla="*/ 0 w 4375052"/>
              <a:gd name="connsiteY22" fmla="*/ 180587 h 361174"/>
              <a:gd name="connsiteX23" fmla="*/ 199319 w 4375052"/>
              <a:gd name="connsiteY23" fmla="*/ 0 h 36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375052" h="361174">
                <a:moveTo>
                  <a:pt x="199319" y="0"/>
                </a:moveTo>
                <a:cubicBezTo>
                  <a:pt x="199319" y="0"/>
                  <a:pt x="199319" y="0"/>
                  <a:pt x="1737977" y="0"/>
                </a:cubicBezTo>
                <a:lnTo>
                  <a:pt x="1878961" y="0"/>
                </a:lnTo>
                <a:cubicBezTo>
                  <a:pt x="1878961" y="0"/>
                  <a:pt x="1878961" y="0"/>
                  <a:pt x="2439697" y="0"/>
                </a:cubicBezTo>
                <a:lnTo>
                  <a:pt x="2496091" y="0"/>
                </a:lnTo>
                <a:lnTo>
                  <a:pt x="2695410" y="0"/>
                </a:lnTo>
                <a:lnTo>
                  <a:pt x="2847912" y="0"/>
                </a:lnTo>
                <a:cubicBezTo>
                  <a:pt x="3170896" y="0"/>
                  <a:pt x="3601540" y="0"/>
                  <a:pt x="4175733" y="0"/>
                </a:cubicBezTo>
                <a:cubicBezTo>
                  <a:pt x="4242428" y="0"/>
                  <a:pt x="4308357" y="0"/>
                  <a:pt x="4375052" y="0"/>
                </a:cubicBezTo>
                <a:cubicBezTo>
                  <a:pt x="4375052" y="60196"/>
                  <a:pt x="4375052" y="120391"/>
                  <a:pt x="4375052" y="180587"/>
                </a:cubicBezTo>
                <a:cubicBezTo>
                  <a:pt x="4375052" y="279980"/>
                  <a:pt x="4286125" y="361174"/>
                  <a:pt x="4175733" y="361174"/>
                </a:cubicBezTo>
                <a:cubicBezTo>
                  <a:pt x="4175733" y="361174"/>
                  <a:pt x="4175733" y="361174"/>
                  <a:pt x="2637076" y="361174"/>
                </a:cubicBezTo>
                <a:lnTo>
                  <a:pt x="2496091" y="361174"/>
                </a:lnTo>
                <a:lnTo>
                  <a:pt x="2460204" y="361174"/>
                </a:lnTo>
                <a:lnTo>
                  <a:pt x="2374972" y="361174"/>
                </a:lnTo>
                <a:lnTo>
                  <a:pt x="2208994" y="361174"/>
                </a:lnTo>
                <a:lnTo>
                  <a:pt x="1935356" y="361174"/>
                </a:lnTo>
                <a:lnTo>
                  <a:pt x="1878961" y="361174"/>
                </a:lnTo>
                <a:cubicBezTo>
                  <a:pt x="1812266" y="361174"/>
                  <a:pt x="1746337" y="361174"/>
                  <a:pt x="1679642" y="361174"/>
                </a:cubicBezTo>
                <a:lnTo>
                  <a:pt x="1527140" y="361174"/>
                </a:lnTo>
                <a:cubicBezTo>
                  <a:pt x="1204157" y="361174"/>
                  <a:pt x="773512" y="361174"/>
                  <a:pt x="199319" y="361174"/>
                </a:cubicBezTo>
                <a:cubicBezTo>
                  <a:pt x="132624" y="361174"/>
                  <a:pt x="66695" y="361174"/>
                  <a:pt x="0" y="361174"/>
                </a:cubicBezTo>
                <a:cubicBezTo>
                  <a:pt x="0" y="300978"/>
                  <a:pt x="0" y="240783"/>
                  <a:pt x="0" y="180587"/>
                </a:cubicBezTo>
                <a:cubicBezTo>
                  <a:pt x="0" y="81194"/>
                  <a:pt x="88927" y="0"/>
                  <a:pt x="199319" y="0"/>
                </a:cubicBezTo>
                <a:close/>
              </a:path>
            </a:pathLst>
          </a:custGeom>
          <a:solidFill>
            <a:srgbClr val="C7232B">
              <a:alpha val="74000"/>
            </a:srgbClr>
          </a:solidFill>
          <a:ln>
            <a:noFill/>
          </a:ln>
          <a:effectLst>
            <a:outerShdw blurRad="673100" dist="520700" dir="2700000" algn="tl" rotWithShape="0">
              <a:prstClr val="black">
                <a:alpha val="1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b="1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태그 관계</a:t>
            </a:r>
            <a:endParaRPr lang="en-US" altLang="en-US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660073-9E41-4330-B2E8-96BD71FDC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341" y="2017319"/>
            <a:ext cx="8820150" cy="2855335"/>
          </a:xfrm>
          <a:prstGeom prst="rect">
            <a:avLst/>
          </a:prstGeom>
        </p:spPr>
      </p:pic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A534D32A-2513-4032-B760-88AFABA74571}"/>
              </a:ext>
            </a:extLst>
          </p:cNvPr>
          <p:cNvSpPr txBox="1">
            <a:spLocks/>
          </p:cNvSpPr>
          <p:nvPr/>
        </p:nvSpPr>
        <p:spPr>
          <a:xfrm>
            <a:off x="592408" y="5488858"/>
            <a:ext cx="10753173" cy="1066548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작품은 </a:t>
            </a:r>
            <a:r>
              <a:rPr lang="en-US" altLang="ko-KR" sz="2400" dirty="0"/>
              <a:t>M</a:t>
            </a:r>
            <a:r>
              <a:rPr lang="ko-KR" altLang="en-US" sz="2400" dirty="0"/>
              <a:t>개의 내용정보를 가지고</a:t>
            </a:r>
            <a:r>
              <a:rPr lang="en-US" altLang="ko-KR" sz="2400" dirty="0"/>
              <a:t>, </a:t>
            </a:r>
            <a:r>
              <a:rPr lang="ko-KR" altLang="en-US" sz="2400" dirty="0"/>
              <a:t>내용정보가 없는 작품은 없다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내용정보는 </a:t>
            </a:r>
            <a:r>
              <a:rPr lang="en-US" altLang="ko-KR" sz="2400" dirty="0"/>
              <a:t>N</a:t>
            </a:r>
            <a:r>
              <a:rPr lang="ko-KR" altLang="en-US" sz="2400" dirty="0"/>
              <a:t>개의 작품에 태그 될 수 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562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5812C5A-9CF7-4A8D-A41D-9E74470054A5}" type="slidenum">
              <a:rPr lang="ko-KR" altLang="en-US" smtClean="0"/>
              <a:pPr algn="ctr"/>
              <a:t>21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2" y="704493"/>
            <a:ext cx="10922007" cy="567808"/>
          </a:xfrm>
        </p:spPr>
        <p:txBody>
          <a:bodyPr/>
          <a:lstStyle/>
          <a:p>
            <a:r>
              <a:rPr lang="en-US" altLang="ko-KR" dirty="0"/>
              <a:t>ER </a:t>
            </a:r>
            <a:r>
              <a:rPr lang="ko-KR" altLang="en-US" dirty="0"/>
              <a:t>다이어그램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Netflix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98B497-877B-4B55-A15F-0CB7909B4142}"/>
              </a:ext>
            </a:extLst>
          </p:cNvPr>
          <p:cNvSpPr/>
          <p:nvPr/>
        </p:nvSpPr>
        <p:spPr>
          <a:xfrm>
            <a:off x="1346512" y="1529478"/>
            <a:ext cx="9087808" cy="2641689"/>
          </a:xfrm>
          <a:prstGeom prst="roundRect">
            <a:avLst>
              <a:gd name="adj" fmla="val 6840"/>
            </a:avLst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810F0616-FCB8-4EF5-A74F-0781F5450248}"/>
              </a:ext>
            </a:extLst>
          </p:cNvPr>
          <p:cNvSpPr>
            <a:spLocks/>
          </p:cNvSpPr>
          <p:nvPr/>
        </p:nvSpPr>
        <p:spPr bwMode="auto">
          <a:xfrm>
            <a:off x="6316251" y="1186229"/>
            <a:ext cx="4118069" cy="339959"/>
          </a:xfrm>
          <a:custGeom>
            <a:avLst/>
            <a:gdLst>
              <a:gd name="connsiteX0" fmla="*/ 199319 w 4375052"/>
              <a:gd name="connsiteY0" fmla="*/ 0 h 361174"/>
              <a:gd name="connsiteX1" fmla="*/ 1737977 w 4375052"/>
              <a:gd name="connsiteY1" fmla="*/ 0 h 361174"/>
              <a:gd name="connsiteX2" fmla="*/ 1878961 w 4375052"/>
              <a:gd name="connsiteY2" fmla="*/ 0 h 361174"/>
              <a:gd name="connsiteX3" fmla="*/ 2439697 w 4375052"/>
              <a:gd name="connsiteY3" fmla="*/ 0 h 361174"/>
              <a:gd name="connsiteX4" fmla="*/ 2496091 w 4375052"/>
              <a:gd name="connsiteY4" fmla="*/ 0 h 361174"/>
              <a:gd name="connsiteX5" fmla="*/ 2695410 w 4375052"/>
              <a:gd name="connsiteY5" fmla="*/ 0 h 361174"/>
              <a:gd name="connsiteX6" fmla="*/ 2847912 w 4375052"/>
              <a:gd name="connsiteY6" fmla="*/ 0 h 361174"/>
              <a:gd name="connsiteX7" fmla="*/ 4175733 w 4375052"/>
              <a:gd name="connsiteY7" fmla="*/ 0 h 361174"/>
              <a:gd name="connsiteX8" fmla="*/ 4375052 w 4375052"/>
              <a:gd name="connsiteY8" fmla="*/ 0 h 361174"/>
              <a:gd name="connsiteX9" fmla="*/ 4375052 w 4375052"/>
              <a:gd name="connsiteY9" fmla="*/ 180587 h 361174"/>
              <a:gd name="connsiteX10" fmla="*/ 4175733 w 4375052"/>
              <a:gd name="connsiteY10" fmla="*/ 361174 h 361174"/>
              <a:gd name="connsiteX11" fmla="*/ 2637076 w 4375052"/>
              <a:gd name="connsiteY11" fmla="*/ 361174 h 361174"/>
              <a:gd name="connsiteX12" fmla="*/ 2496091 w 4375052"/>
              <a:gd name="connsiteY12" fmla="*/ 361174 h 361174"/>
              <a:gd name="connsiteX13" fmla="*/ 2460204 w 4375052"/>
              <a:gd name="connsiteY13" fmla="*/ 361174 h 361174"/>
              <a:gd name="connsiteX14" fmla="*/ 2374972 w 4375052"/>
              <a:gd name="connsiteY14" fmla="*/ 361174 h 361174"/>
              <a:gd name="connsiteX15" fmla="*/ 2208994 w 4375052"/>
              <a:gd name="connsiteY15" fmla="*/ 361174 h 361174"/>
              <a:gd name="connsiteX16" fmla="*/ 1935356 w 4375052"/>
              <a:gd name="connsiteY16" fmla="*/ 361174 h 361174"/>
              <a:gd name="connsiteX17" fmla="*/ 1878961 w 4375052"/>
              <a:gd name="connsiteY17" fmla="*/ 361174 h 361174"/>
              <a:gd name="connsiteX18" fmla="*/ 1679642 w 4375052"/>
              <a:gd name="connsiteY18" fmla="*/ 361174 h 361174"/>
              <a:gd name="connsiteX19" fmla="*/ 1527140 w 4375052"/>
              <a:gd name="connsiteY19" fmla="*/ 361174 h 361174"/>
              <a:gd name="connsiteX20" fmla="*/ 199319 w 4375052"/>
              <a:gd name="connsiteY20" fmla="*/ 361174 h 361174"/>
              <a:gd name="connsiteX21" fmla="*/ 0 w 4375052"/>
              <a:gd name="connsiteY21" fmla="*/ 361174 h 361174"/>
              <a:gd name="connsiteX22" fmla="*/ 0 w 4375052"/>
              <a:gd name="connsiteY22" fmla="*/ 180587 h 361174"/>
              <a:gd name="connsiteX23" fmla="*/ 199319 w 4375052"/>
              <a:gd name="connsiteY23" fmla="*/ 0 h 36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375052" h="361174">
                <a:moveTo>
                  <a:pt x="199319" y="0"/>
                </a:moveTo>
                <a:cubicBezTo>
                  <a:pt x="199319" y="0"/>
                  <a:pt x="199319" y="0"/>
                  <a:pt x="1737977" y="0"/>
                </a:cubicBezTo>
                <a:lnTo>
                  <a:pt x="1878961" y="0"/>
                </a:lnTo>
                <a:cubicBezTo>
                  <a:pt x="1878961" y="0"/>
                  <a:pt x="1878961" y="0"/>
                  <a:pt x="2439697" y="0"/>
                </a:cubicBezTo>
                <a:lnTo>
                  <a:pt x="2496091" y="0"/>
                </a:lnTo>
                <a:lnTo>
                  <a:pt x="2695410" y="0"/>
                </a:lnTo>
                <a:lnTo>
                  <a:pt x="2847912" y="0"/>
                </a:lnTo>
                <a:cubicBezTo>
                  <a:pt x="3170896" y="0"/>
                  <a:pt x="3601540" y="0"/>
                  <a:pt x="4175733" y="0"/>
                </a:cubicBezTo>
                <a:cubicBezTo>
                  <a:pt x="4242428" y="0"/>
                  <a:pt x="4308357" y="0"/>
                  <a:pt x="4375052" y="0"/>
                </a:cubicBezTo>
                <a:cubicBezTo>
                  <a:pt x="4375052" y="60196"/>
                  <a:pt x="4375052" y="120391"/>
                  <a:pt x="4375052" y="180587"/>
                </a:cubicBezTo>
                <a:cubicBezTo>
                  <a:pt x="4375052" y="279980"/>
                  <a:pt x="4286125" y="361174"/>
                  <a:pt x="4175733" y="361174"/>
                </a:cubicBezTo>
                <a:cubicBezTo>
                  <a:pt x="4175733" y="361174"/>
                  <a:pt x="4175733" y="361174"/>
                  <a:pt x="2637076" y="361174"/>
                </a:cubicBezTo>
                <a:lnTo>
                  <a:pt x="2496091" y="361174"/>
                </a:lnTo>
                <a:lnTo>
                  <a:pt x="2460204" y="361174"/>
                </a:lnTo>
                <a:lnTo>
                  <a:pt x="2374972" y="361174"/>
                </a:lnTo>
                <a:lnTo>
                  <a:pt x="2208994" y="361174"/>
                </a:lnTo>
                <a:lnTo>
                  <a:pt x="1935356" y="361174"/>
                </a:lnTo>
                <a:lnTo>
                  <a:pt x="1878961" y="361174"/>
                </a:lnTo>
                <a:cubicBezTo>
                  <a:pt x="1812266" y="361174"/>
                  <a:pt x="1746337" y="361174"/>
                  <a:pt x="1679642" y="361174"/>
                </a:cubicBezTo>
                <a:lnTo>
                  <a:pt x="1527140" y="361174"/>
                </a:lnTo>
                <a:cubicBezTo>
                  <a:pt x="1204157" y="361174"/>
                  <a:pt x="773512" y="361174"/>
                  <a:pt x="199319" y="361174"/>
                </a:cubicBezTo>
                <a:cubicBezTo>
                  <a:pt x="132624" y="361174"/>
                  <a:pt x="66695" y="361174"/>
                  <a:pt x="0" y="361174"/>
                </a:cubicBezTo>
                <a:cubicBezTo>
                  <a:pt x="0" y="300978"/>
                  <a:pt x="0" y="240783"/>
                  <a:pt x="0" y="180587"/>
                </a:cubicBezTo>
                <a:cubicBezTo>
                  <a:pt x="0" y="81194"/>
                  <a:pt x="88927" y="0"/>
                  <a:pt x="199319" y="0"/>
                </a:cubicBezTo>
                <a:close/>
              </a:path>
            </a:pathLst>
          </a:custGeom>
          <a:solidFill>
            <a:srgbClr val="C7232B">
              <a:alpha val="74000"/>
            </a:srgbClr>
          </a:solidFill>
          <a:ln>
            <a:noFill/>
          </a:ln>
          <a:effectLst>
            <a:outerShdw blurRad="673100" dist="520700" dir="2700000" algn="tl" rotWithShape="0">
              <a:prstClr val="black">
                <a:alpha val="1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b="1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출연 관계</a:t>
            </a:r>
            <a:endParaRPr lang="en-US" altLang="en-US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450B34-91EC-4219-BA36-80B078C64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52" y="1783365"/>
            <a:ext cx="8485927" cy="2054220"/>
          </a:xfrm>
          <a:prstGeom prst="rect">
            <a:avLst/>
          </a:prstGeom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C3B79CE1-A758-49D0-8743-E30441D01828}"/>
              </a:ext>
            </a:extLst>
          </p:cNvPr>
          <p:cNvSpPr txBox="1">
            <a:spLocks/>
          </p:cNvSpPr>
          <p:nvPr/>
        </p:nvSpPr>
        <p:spPr>
          <a:xfrm>
            <a:off x="721667" y="4837219"/>
            <a:ext cx="10337496" cy="1316288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출연진은 작품 </a:t>
            </a:r>
            <a:r>
              <a:rPr lang="en-US" altLang="ko-KR" sz="2400" dirty="0"/>
              <a:t>N</a:t>
            </a:r>
            <a:r>
              <a:rPr lang="ko-KR" altLang="en-US" sz="2400" dirty="0"/>
              <a:t>개에 출연할 수 있고</a:t>
            </a:r>
            <a:r>
              <a:rPr lang="en-US" altLang="ko-KR" sz="2400" dirty="0"/>
              <a:t>, </a:t>
            </a:r>
            <a:r>
              <a:rPr lang="ko-KR" altLang="en-US" sz="2400" dirty="0"/>
              <a:t>작품은 </a:t>
            </a:r>
            <a:r>
              <a:rPr lang="en-US" altLang="ko-KR" sz="2400" dirty="0"/>
              <a:t>M</a:t>
            </a:r>
            <a:r>
              <a:rPr lang="ko-KR" altLang="en-US" sz="2400" dirty="0"/>
              <a:t>명의 출연진이 출연할 수 있다</a:t>
            </a:r>
            <a:r>
              <a:rPr lang="en-US" altLang="ko-KR" sz="2400" dirty="0"/>
              <a:t>. </a:t>
            </a:r>
            <a:r>
              <a:rPr lang="ko-KR" altLang="en-US" sz="2400" dirty="0"/>
              <a:t>출연진이 없는 작품은 없다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560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5812C5A-9CF7-4A8D-A41D-9E74470054A5}" type="slidenum">
              <a:rPr lang="ko-KR" altLang="en-US" smtClean="0"/>
              <a:pPr algn="ctr"/>
              <a:t>22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2" y="704493"/>
            <a:ext cx="10922007" cy="567808"/>
          </a:xfrm>
        </p:spPr>
        <p:txBody>
          <a:bodyPr/>
          <a:lstStyle/>
          <a:p>
            <a:r>
              <a:rPr lang="en-US" altLang="ko-KR" dirty="0"/>
              <a:t>ER </a:t>
            </a:r>
            <a:r>
              <a:rPr lang="ko-KR" altLang="en-US" dirty="0"/>
              <a:t>다이어그램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Netflix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98B497-877B-4B55-A15F-0CB7909B4142}"/>
              </a:ext>
            </a:extLst>
          </p:cNvPr>
          <p:cNvSpPr/>
          <p:nvPr/>
        </p:nvSpPr>
        <p:spPr>
          <a:xfrm>
            <a:off x="5724394" y="1529478"/>
            <a:ext cx="4709925" cy="5176121"/>
          </a:xfrm>
          <a:prstGeom prst="roundRect">
            <a:avLst>
              <a:gd name="adj" fmla="val 6840"/>
            </a:avLst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810F0616-FCB8-4EF5-A74F-0781F5450248}"/>
              </a:ext>
            </a:extLst>
          </p:cNvPr>
          <p:cNvSpPr>
            <a:spLocks/>
          </p:cNvSpPr>
          <p:nvPr/>
        </p:nvSpPr>
        <p:spPr bwMode="auto">
          <a:xfrm>
            <a:off x="6316251" y="1186229"/>
            <a:ext cx="4118069" cy="339959"/>
          </a:xfrm>
          <a:custGeom>
            <a:avLst/>
            <a:gdLst>
              <a:gd name="connsiteX0" fmla="*/ 199319 w 4375052"/>
              <a:gd name="connsiteY0" fmla="*/ 0 h 361174"/>
              <a:gd name="connsiteX1" fmla="*/ 1737977 w 4375052"/>
              <a:gd name="connsiteY1" fmla="*/ 0 h 361174"/>
              <a:gd name="connsiteX2" fmla="*/ 1878961 w 4375052"/>
              <a:gd name="connsiteY2" fmla="*/ 0 h 361174"/>
              <a:gd name="connsiteX3" fmla="*/ 2439697 w 4375052"/>
              <a:gd name="connsiteY3" fmla="*/ 0 h 361174"/>
              <a:gd name="connsiteX4" fmla="*/ 2496091 w 4375052"/>
              <a:gd name="connsiteY4" fmla="*/ 0 h 361174"/>
              <a:gd name="connsiteX5" fmla="*/ 2695410 w 4375052"/>
              <a:gd name="connsiteY5" fmla="*/ 0 h 361174"/>
              <a:gd name="connsiteX6" fmla="*/ 2847912 w 4375052"/>
              <a:gd name="connsiteY6" fmla="*/ 0 h 361174"/>
              <a:gd name="connsiteX7" fmla="*/ 4175733 w 4375052"/>
              <a:gd name="connsiteY7" fmla="*/ 0 h 361174"/>
              <a:gd name="connsiteX8" fmla="*/ 4375052 w 4375052"/>
              <a:gd name="connsiteY8" fmla="*/ 0 h 361174"/>
              <a:gd name="connsiteX9" fmla="*/ 4375052 w 4375052"/>
              <a:gd name="connsiteY9" fmla="*/ 180587 h 361174"/>
              <a:gd name="connsiteX10" fmla="*/ 4175733 w 4375052"/>
              <a:gd name="connsiteY10" fmla="*/ 361174 h 361174"/>
              <a:gd name="connsiteX11" fmla="*/ 2637076 w 4375052"/>
              <a:gd name="connsiteY11" fmla="*/ 361174 h 361174"/>
              <a:gd name="connsiteX12" fmla="*/ 2496091 w 4375052"/>
              <a:gd name="connsiteY12" fmla="*/ 361174 h 361174"/>
              <a:gd name="connsiteX13" fmla="*/ 2460204 w 4375052"/>
              <a:gd name="connsiteY13" fmla="*/ 361174 h 361174"/>
              <a:gd name="connsiteX14" fmla="*/ 2374972 w 4375052"/>
              <a:gd name="connsiteY14" fmla="*/ 361174 h 361174"/>
              <a:gd name="connsiteX15" fmla="*/ 2208994 w 4375052"/>
              <a:gd name="connsiteY15" fmla="*/ 361174 h 361174"/>
              <a:gd name="connsiteX16" fmla="*/ 1935356 w 4375052"/>
              <a:gd name="connsiteY16" fmla="*/ 361174 h 361174"/>
              <a:gd name="connsiteX17" fmla="*/ 1878961 w 4375052"/>
              <a:gd name="connsiteY17" fmla="*/ 361174 h 361174"/>
              <a:gd name="connsiteX18" fmla="*/ 1679642 w 4375052"/>
              <a:gd name="connsiteY18" fmla="*/ 361174 h 361174"/>
              <a:gd name="connsiteX19" fmla="*/ 1527140 w 4375052"/>
              <a:gd name="connsiteY19" fmla="*/ 361174 h 361174"/>
              <a:gd name="connsiteX20" fmla="*/ 199319 w 4375052"/>
              <a:gd name="connsiteY20" fmla="*/ 361174 h 361174"/>
              <a:gd name="connsiteX21" fmla="*/ 0 w 4375052"/>
              <a:gd name="connsiteY21" fmla="*/ 361174 h 361174"/>
              <a:gd name="connsiteX22" fmla="*/ 0 w 4375052"/>
              <a:gd name="connsiteY22" fmla="*/ 180587 h 361174"/>
              <a:gd name="connsiteX23" fmla="*/ 199319 w 4375052"/>
              <a:gd name="connsiteY23" fmla="*/ 0 h 36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375052" h="361174">
                <a:moveTo>
                  <a:pt x="199319" y="0"/>
                </a:moveTo>
                <a:cubicBezTo>
                  <a:pt x="199319" y="0"/>
                  <a:pt x="199319" y="0"/>
                  <a:pt x="1737977" y="0"/>
                </a:cubicBezTo>
                <a:lnTo>
                  <a:pt x="1878961" y="0"/>
                </a:lnTo>
                <a:cubicBezTo>
                  <a:pt x="1878961" y="0"/>
                  <a:pt x="1878961" y="0"/>
                  <a:pt x="2439697" y="0"/>
                </a:cubicBezTo>
                <a:lnTo>
                  <a:pt x="2496091" y="0"/>
                </a:lnTo>
                <a:lnTo>
                  <a:pt x="2695410" y="0"/>
                </a:lnTo>
                <a:lnTo>
                  <a:pt x="2847912" y="0"/>
                </a:lnTo>
                <a:cubicBezTo>
                  <a:pt x="3170896" y="0"/>
                  <a:pt x="3601540" y="0"/>
                  <a:pt x="4175733" y="0"/>
                </a:cubicBezTo>
                <a:cubicBezTo>
                  <a:pt x="4242428" y="0"/>
                  <a:pt x="4308357" y="0"/>
                  <a:pt x="4375052" y="0"/>
                </a:cubicBezTo>
                <a:cubicBezTo>
                  <a:pt x="4375052" y="60196"/>
                  <a:pt x="4375052" y="120391"/>
                  <a:pt x="4375052" y="180587"/>
                </a:cubicBezTo>
                <a:cubicBezTo>
                  <a:pt x="4375052" y="279980"/>
                  <a:pt x="4286125" y="361174"/>
                  <a:pt x="4175733" y="361174"/>
                </a:cubicBezTo>
                <a:cubicBezTo>
                  <a:pt x="4175733" y="361174"/>
                  <a:pt x="4175733" y="361174"/>
                  <a:pt x="2637076" y="361174"/>
                </a:cubicBezTo>
                <a:lnTo>
                  <a:pt x="2496091" y="361174"/>
                </a:lnTo>
                <a:lnTo>
                  <a:pt x="2460204" y="361174"/>
                </a:lnTo>
                <a:lnTo>
                  <a:pt x="2374972" y="361174"/>
                </a:lnTo>
                <a:lnTo>
                  <a:pt x="2208994" y="361174"/>
                </a:lnTo>
                <a:lnTo>
                  <a:pt x="1935356" y="361174"/>
                </a:lnTo>
                <a:lnTo>
                  <a:pt x="1878961" y="361174"/>
                </a:lnTo>
                <a:cubicBezTo>
                  <a:pt x="1812266" y="361174"/>
                  <a:pt x="1746337" y="361174"/>
                  <a:pt x="1679642" y="361174"/>
                </a:cubicBezTo>
                <a:lnTo>
                  <a:pt x="1527140" y="361174"/>
                </a:lnTo>
                <a:cubicBezTo>
                  <a:pt x="1204157" y="361174"/>
                  <a:pt x="773512" y="361174"/>
                  <a:pt x="199319" y="361174"/>
                </a:cubicBezTo>
                <a:cubicBezTo>
                  <a:pt x="132624" y="361174"/>
                  <a:pt x="66695" y="361174"/>
                  <a:pt x="0" y="361174"/>
                </a:cubicBezTo>
                <a:cubicBezTo>
                  <a:pt x="0" y="300978"/>
                  <a:pt x="0" y="240783"/>
                  <a:pt x="0" y="180587"/>
                </a:cubicBezTo>
                <a:cubicBezTo>
                  <a:pt x="0" y="81194"/>
                  <a:pt x="88927" y="0"/>
                  <a:pt x="199319" y="0"/>
                </a:cubicBezTo>
                <a:close/>
              </a:path>
            </a:pathLst>
          </a:custGeom>
          <a:solidFill>
            <a:srgbClr val="C7232B">
              <a:alpha val="74000"/>
            </a:srgbClr>
          </a:solidFill>
          <a:ln>
            <a:noFill/>
          </a:ln>
          <a:effectLst>
            <a:outerShdw blurRad="673100" dist="520700" dir="2700000" algn="tl" rotWithShape="0">
              <a:prstClr val="black">
                <a:alpha val="1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b="1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포함 관계</a:t>
            </a:r>
            <a:endParaRPr lang="en-US" altLang="en-US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ACEAA6-674E-409B-AE41-21EF29352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95" y="1754037"/>
            <a:ext cx="4296977" cy="4719706"/>
          </a:xfrm>
          <a:prstGeom prst="rect">
            <a:avLst/>
          </a:prstGeom>
        </p:spPr>
      </p:pic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049F1DFF-0647-4CD5-B11F-053A82C842B3}"/>
              </a:ext>
            </a:extLst>
          </p:cNvPr>
          <p:cNvSpPr txBox="1">
            <a:spLocks/>
          </p:cNvSpPr>
          <p:nvPr/>
        </p:nvSpPr>
        <p:spPr>
          <a:xfrm>
            <a:off x="507992" y="1849802"/>
            <a:ext cx="5191001" cy="3158395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작품은 작품 데이터를 최대 한 개 포함해야 하고</a:t>
            </a:r>
            <a:r>
              <a:rPr lang="en-US" altLang="ko-KR" sz="2400" dirty="0"/>
              <a:t>, </a:t>
            </a:r>
            <a:r>
              <a:rPr lang="ko-KR" altLang="en-US" sz="2400" dirty="0"/>
              <a:t>작품데이터는 한 개의 작품이 포함한다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54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5812C5A-9CF7-4A8D-A41D-9E74470054A5}" type="slidenum">
              <a:rPr lang="ko-KR" altLang="en-US" smtClean="0"/>
              <a:pPr algn="ctr"/>
              <a:t>23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2" y="704493"/>
            <a:ext cx="10922007" cy="567808"/>
          </a:xfrm>
        </p:spPr>
        <p:txBody>
          <a:bodyPr/>
          <a:lstStyle/>
          <a:p>
            <a:r>
              <a:rPr lang="en-US" altLang="ko-KR" dirty="0"/>
              <a:t>ER </a:t>
            </a:r>
            <a:r>
              <a:rPr lang="ko-KR" altLang="en-US" dirty="0"/>
              <a:t>다이어그램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ko-KR" dirty="0"/>
              <a:t>Netflix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98B497-877B-4B55-A15F-0CB7909B4142}"/>
              </a:ext>
            </a:extLst>
          </p:cNvPr>
          <p:cNvSpPr/>
          <p:nvPr/>
        </p:nvSpPr>
        <p:spPr>
          <a:xfrm>
            <a:off x="1346512" y="1529478"/>
            <a:ext cx="9087808" cy="5176121"/>
          </a:xfrm>
          <a:prstGeom prst="roundRect">
            <a:avLst>
              <a:gd name="adj" fmla="val 6840"/>
            </a:avLst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810F0616-FCB8-4EF5-A74F-0781F5450248}"/>
              </a:ext>
            </a:extLst>
          </p:cNvPr>
          <p:cNvSpPr>
            <a:spLocks/>
          </p:cNvSpPr>
          <p:nvPr/>
        </p:nvSpPr>
        <p:spPr bwMode="auto">
          <a:xfrm>
            <a:off x="6316251" y="1186229"/>
            <a:ext cx="4118069" cy="339959"/>
          </a:xfrm>
          <a:custGeom>
            <a:avLst/>
            <a:gdLst>
              <a:gd name="connsiteX0" fmla="*/ 199319 w 4375052"/>
              <a:gd name="connsiteY0" fmla="*/ 0 h 361174"/>
              <a:gd name="connsiteX1" fmla="*/ 1737977 w 4375052"/>
              <a:gd name="connsiteY1" fmla="*/ 0 h 361174"/>
              <a:gd name="connsiteX2" fmla="*/ 1878961 w 4375052"/>
              <a:gd name="connsiteY2" fmla="*/ 0 h 361174"/>
              <a:gd name="connsiteX3" fmla="*/ 2439697 w 4375052"/>
              <a:gd name="connsiteY3" fmla="*/ 0 h 361174"/>
              <a:gd name="connsiteX4" fmla="*/ 2496091 w 4375052"/>
              <a:gd name="connsiteY4" fmla="*/ 0 h 361174"/>
              <a:gd name="connsiteX5" fmla="*/ 2695410 w 4375052"/>
              <a:gd name="connsiteY5" fmla="*/ 0 h 361174"/>
              <a:gd name="connsiteX6" fmla="*/ 2847912 w 4375052"/>
              <a:gd name="connsiteY6" fmla="*/ 0 h 361174"/>
              <a:gd name="connsiteX7" fmla="*/ 4175733 w 4375052"/>
              <a:gd name="connsiteY7" fmla="*/ 0 h 361174"/>
              <a:gd name="connsiteX8" fmla="*/ 4375052 w 4375052"/>
              <a:gd name="connsiteY8" fmla="*/ 0 h 361174"/>
              <a:gd name="connsiteX9" fmla="*/ 4375052 w 4375052"/>
              <a:gd name="connsiteY9" fmla="*/ 180587 h 361174"/>
              <a:gd name="connsiteX10" fmla="*/ 4175733 w 4375052"/>
              <a:gd name="connsiteY10" fmla="*/ 361174 h 361174"/>
              <a:gd name="connsiteX11" fmla="*/ 2637076 w 4375052"/>
              <a:gd name="connsiteY11" fmla="*/ 361174 h 361174"/>
              <a:gd name="connsiteX12" fmla="*/ 2496091 w 4375052"/>
              <a:gd name="connsiteY12" fmla="*/ 361174 h 361174"/>
              <a:gd name="connsiteX13" fmla="*/ 2460204 w 4375052"/>
              <a:gd name="connsiteY13" fmla="*/ 361174 h 361174"/>
              <a:gd name="connsiteX14" fmla="*/ 2374972 w 4375052"/>
              <a:gd name="connsiteY14" fmla="*/ 361174 h 361174"/>
              <a:gd name="connsiteX15" fmla="*/ 2208994 w 4375052"/>
              <a:gd name="connsiteY15" fmla="*/ 361174 h 361174"/>
              <a:gd name="connsiteX16" fmla="*/ 1935356 w 4375052"/>
              <a:gd name="connsiteY16" fmla="*/ 361174 h 361174"/>
              <a:gd name="connsiteX17" fmla="*/ 1878961 w 4375052"/>
              <a:gd name="connsiteY17" fmla="*/ 361174 h 361174"/>
              <a:gd name="connsiteX18" fmla="*/ 1679642 w 4375052"/>
              <a:gd name="connsiteY18" fmla="*/ 361174 h 361174"/>
              <a:gd name="connsiteX19" fmla="*/ 1527140 w 4375052"/>
              <a:gd name="connsiteY19" fmla="*/ 361174 h 361174"/>
              <a:gd name="connsiteX20" fmla="*/ 199319 w 4375052"/>
              <a:gd name="connsiteY20" fmla="*/ 361174 h 361174"/>
              <a:gd name="connsiteX21" fmla="*/ 0 w 4375052"/>
              <a:gd name="connsiteY21" fmla="*/ 361174 h 361174"/>
              <a:gd name="connsiteX22" fmla="*/ 0 w 4375052"/>
              <a:gd name="connsiteY22" fmla="*/ 180587 h 361174"/>
              <a:gd name="connsiteX23" fmla="*/ 199319 w 4375052"/>
              <a:gd name="connsiteY23" fmla="*/ 0 h 36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375052" h="361174">
                <a:moveTo>
                  <a:pt x="199319" y="0"/>
                </a:moveTo>
                <a:cubicBezTo>
                  <a:pt x="199319" y="0"/>
                  <a:pt x="199319" y="0"/>
                  <a:pt x="1737977" y="0"/>
                </a:cubicBezTo>
                <a:lnTo>
                  <a:pt x="1878961" y="0"/>
                </a:lnTo>
                <a:cubicBezTo>
                  <a:pt x="1878961" y="0"/>
                  <a:pt x="1878961" y="0"/>
                  <a:pt x="2439697" y="0"/>
                </a:cubicBezTo>
                <a:lnTo>
                  <a:pt x="2496091" y="0"/>
                </a:lnTo>
                <a:lnTo>
                  <a:pt x="2695410" y="0"/>
                </a:lnTo>
                <a:lnTo>
                  <a:pt x="2847912" y="0"/>
                </a:lnTo>
                <a:cubicBezTo>
                  <a:pt x="3170896" y="0"/>
                  <a:pt x="3601540" y="0"/>
                  <a:pt x="4175733" y="0"/>
                </a:cubicBezTo>
                <a:cubicBezTo>
                  <a:pt x="4242428" y="0"/>
                  <a:pt x="4308357" y="0"/>
                  <a:pt x="4375052" y="0"/>
                </a:cubicBezTo>
                <a:cubicBezTo>
                  <a:pt x="4375052" y="60196"/>
                  <a:pt x="4375052" y="120391"/>
                  <a:pt x="4375052" y="180587"/>
                </a:cubicBezTo>
                <a:cubicBezTo>
                  <a:pt x="4375052" y="279980"/>
                  <a:pt x="4286125" y="361174"/>
                  <a:pt x="4175733" y="361174"/>
                </a:cubicBezTo>
                <a:cubicBezTo>
                  <a:pt x="4175733" y="361174"/>
                  <a:pt x="4175733" y="361174"/>
                  <a:pt x="2637076" y="361174"/>
                </a:cubicBezTo>
                <a:lnTo>
                  <a:pt x="2496091" y="361174"/>
                </a:lnTo>
                <a:lnTo>
                  <a:pt x="2460204" y="361174"/>
                </a:lnTo>
                <a:lnTo>
                  <a:pt x="2374972" y="361174"/>
                </a:lnTo>
                <a:lnTo>
                  <a:pt x="2208994" y="361174"/>
                </a:lnTo>
                <a:lnTo>
                  <a:pt x="1935356" y="361174"/>
                </a:lnTo>
                <a:lnTo>
                  <a:pt x="1878961" y="361174"/>
                </a:lnTo>
                <a:cubicBezTo>
                  <a:pt x="1812266" y="361174"/>
                  <a:pt x="1746337" y="361174"/>
                  <a:pt x="1679642" y="361174"/>
                </a:cubicBezTo>
                <a:lnTo>
                  <a:pt x="1527140" y="361174"/>
                </a:lnTo>
                <a:cubicBezTo>
                  <a:pt x="1204157" y="361174"/>
                  <a:pt x="773512" y="361174"/>
                  <a:pt x="199319" y="361174"/>
                </a:cubicBezTo>
                <a:cubicBezTo>
                  <a:pt x="132624" y="361174"/>
                  <a:pt x="66695" y="361174"/>
                  <a:pt x="0" y="361174"/>
                </a:cubicBezTo>
                <a:cubicBezTo>
                  <a:pt x="0" y="300978"/>
                  <a:pt x="0" y="240783"/>
                  <a:pt x="0" y="180587"/>
                </a:cubicBezTo>
                <a:cubicBezTo>
                  <a:pt x="0" y="81194"/>
                  <a:pt x="88927" y="0"/>
                  <a:pt x="199319" y="0"/>
                </a:cubicBezTo>
                <a:close/>
              </a:path>
            </a:pathLst>
          </a:custGeom>
          <a:solidFill>
            <a:srgbClr val="C7232B">
              <a:alpha val="74000"/>
            </a:srgbClr>
          </a:solidFill>
          <a:ln>
            <a:noFill/>
          </a:ln>
          <a:effectLst>
            <a:outerShdw blurRad="673100" dist="520700" dir="2700000" algn="tl" rotWithShape="0">
              <a:prstClr val="black">
                <a:alpha val="1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b="1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전체 다이어그램</a:t>
            </a:r>
            <a:endParaRPr lang="en-US" altLang="en-US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C267A7-C686-41A6-8D6E-FDFEFAFFB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80" y="2007924"/>
            <a:ext cx="8711872" cy="429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3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437F0-EA40-49E2-9C62-593B2B7C1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---ENDING CREDIT---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---5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팀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---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김승진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김태양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조한웅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최용현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Thank you for listening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E5617B-C47A-4ABF-805A-824A28BE8439}"/>
              </a:ext>
            </a:extLst>
          </p:cNvPr>
          <p:cNvSpPr/>
          <p:nvPr/>
        </p:nvSpPr>
        <p:spPr>
          <a:xfrm>
            <a:off x="0" y="5199529"/>
            <a:ext cx="12192000" cy="1658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122A7A3-C494-4920-98D9-53F4A620897D}"/>
              </a:ext>
            </a:extLst>
          </p:cNvPr>
          <p:cNvCxnSpPr/>
          <p:nvPr/>
        </p:nvCxnSpPr>
        <p:spPr>
          <a:xfrm>
            <a:off x="1776000" y="6052534"/>
            <a:ext cx="8640000" cy="0"/>
          </a:xfrm>
          <a:prstGeom prst="line">
            <a:avLst/>
          </a:prstGeom>
          <a:ln w="38100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F8EBA5E-6EAF-4619-B549-93B49DD07E98}"/>
              </a:ext>
            </a:extLst>
          </p:cNvPr>
          <p:cNvCxnSpPr>
            <a:cxnSpLocks/>
          </p:cNvCxnSpPr>
          <p:nvPr/>
        </p:nvCxnSpPr>
        <p:spPr>
          <a:xfrm>
            <a:off x="1776000" y="6052534"/>
            <a:ext cx="8327224" cy="0"/>
          </a:xfrm>
          <a:prstGeom prst="line">
            <a:avLst/>
          </a:prstGeom>
          <a:ln w="3810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78A3C05-80CC-4CC1-AAB0-C229B438CE29}"/>
              </a:ext>
            </a:extLst>
          </p:cNvPr>
          <p:cNvCxnSpPr>
            <a:cxnSpLocks/>
          </p:cNvCxnSpPr>
          <p:nvPr/>
        </p:nvCxnSpPr>
        <p:spPr>
          <a:xfrm>
            <a:off x="1783966" y="6052534"/>
            <a:ext cx="8632034" cy="0"/>
          </a:xfrm>
          <a:prstGeom prst="line">
            <a:avLst/>
          </a:prstGeom>
          <a:ln w="3810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E1FE05E0-77FE-467D-949B-6A4439FA39D9}"/>
              </a:ext>
            </a:extLst>
          </p:cNvPr>
          <p:cNvGrpSpPr/>
          <p:nvPr/>
        </p:nvGrpSpPr>
        <p:grpSpPr>
          <a:xfrm>
            <a:off x="1783966" y="6203241"/>
            <a:ext cx="415910" cy="175612"/>
            <a:chOff x="518685" y="5627247"/>
            <a:chExt cx="415910" cy="175612"/>
          </a:xfrm>
        </p:grpSpPr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24743615-2929-493F-BE09-FBCD8299592A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모서리가 둥근 직사각형 9">
              <a:extLst>
                <a:ext uri="{FF2B5EF4-FFF2-40B4-BE49-F238E27FC236}">
                  <a16:creationId xmlns:a16="http://schemas.microsoft.com/office/drawing/2014/main" id="{188B51F1-0EB9-463E-8592-E92EB9EEA0F6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모서리가 둥근 직사각형 10">
              <a:extLst>
                <a:ext uri="{FF2B5EF4-FFF2-40B4-BE49-F238E27FC236}">
                  <a16:creationId xmlns:a16="http://schemas.microsoft.com/office/drawing/2014/main" id="{7DAF8237-7F6D-413B-8151-5AC94BAE1479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모서리가 둥근 직사각형 11">
              <a:extLst>
                <a:ext uri="{FF2B5EF4-FFF2-40B4-BE49-F238E27FC236}">
                  <a16:creationId xmlns:a16="http://schemas.microsoft.com/office/drawing/2014/main" id="{967B76CB-4342-4502-BB43-073F35A82185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2304F8-CFC2-45BA-9842-1C2EBC19E99A}"/>
              </a:ext>
            </a:extLst>
          </p:cNvPr>
          <p:cNvSpPr/>
          <p:nvPr/>
        </p:nvSpPr>
        <p:spPr>
          <a:xfrm>
            <a:off x="10109733" y="2814835"/>
            <a:ext cx="193169" cy="8743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4899E629-10E3-4681-B713-D7F7944DB468}"/>
              </a:ext>
            </a:extLst>
          </p:cNvPr>
          <p:cNvSpPr/>
          <p:nvPr/>
        </p:nvSpPr>
        <p:spPr>
          <a:xfrm rot="5400000">
            <a:off x="9195545" y="2832894"/>
            <a:ext cx="777082" cy="838199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EFA5167-6C9D-45A2-A8AA-EB29B2DCD993}"/>
              </a:ext>
            </a:extLst>
          </p:cNvPr>
          <p:cNvGrpSpPr/>
          <p:nvPr/>
        </p:nvGrpSpPr>
        <p:grpSpPr>
          <a:xfrm>
            <a:off x="1746905" y="6203241"/>
            <a:ext cx="452971" cy="196805"/>
            <a:chOff x="1521824" y="3590748"/>
            <a:chExt cx="452971" cy="196805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D6B62A81-D9AE-4C55-ADD9-A7774CBC16C0}"/>
                </a:ext>
              </a:extLst>
            </p:cNvPr>
            <p:cNvSpPr/>
            <p:nvPr/>
          </p:nvSpPr>
          <p:spPr>
            <a:xfrm rot="5400000">
              <a:off x="1499117" y="3613455"/>
              <a:ext cx="196805" cy="151391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BB6EFFC-3A82-4741-B183-988448AE5552}"/>
                </a:ext>
              </a:extLst>
            </p:cNvPr>
            <p:cNvGrpSpPr/>
            <p:nvPr/>
          </p:nvGrpSpPr>
          <p:grpSpPr>
            <a:xfrm>
              <a:off x="1787405" y="3601345"/>
              <a:ext cx="187390" cy="175612"/>
              <a:chOff x="747205" y="5627247"/>
              <a:chExt cx="187390" cy="175612"/>
            </a:xfrm>
          </p:grpSpPr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4BB65E7E-AB44-459D-AF50-52669EC2DF29}"/>
                  </a:ext>
                </a:extLst>
              </p:cNvPr>
              <p:cNvSpPr/>
              <p:nvPr/>
            </p:nvSpPr>
            <p:spPr>
              <a:xfrm rot="5400000">
                <a:off x="735094" y="5639358"/>
                <a:ext cx="175612" cy="15139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모서리가 둥근 직사각형 9">
                <a:extLst>
                  <a:ext uri="{FF2B5EF4-FFF2-40B4-BE49-F238E27FC236}">
                    <a16:creationId xmlns:a16="http://schemas.microsoft.com/office/drawing/2014/main" id="{7C02E844-2456-4CCA-89D9-4F4639EBB6D9}"/>
                  </a:ext>
                </a:extLst>
              </p:cNvPr>
              <p:cNvSpPr/>
              <p:nvPr/>
            </p:nvSpPr>
            <p:spPr>
              <a:xfrm>
                <a:off x="898595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6CA470-ABC5-4261-94C3-828B2417CD13}"/>
              </a:ext>
            </a:extLst>
          </p:cNvPr>
          <p:cNvSpPr/>
          <p:nvPr/>
        </p:nvSpPr>
        <p:spPr>
          <a:xfrm>
            <a:off x="838200" y="0"/>
            <a:ext cx="10334625" cy="4900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508B4F29-5CD5-4DDD-A40B-AA003066FE66}"/>
              </a:ext>
            </a:extLst>
          </p:cNvPr>
          <p:cNvSpPr/>
          <p:nvPr/>
        </p:nvSpPr>
        <p:spPr>
          <a:xfrm rot="5400000">
            <a:off x="5878604" y="2784277"/>
            <a:ext cx="777082" cy="838199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47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  <p:bldP spid="15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310" y="6407696"/>
            <a:ext cx="329389" cy="204912"/>
          </a:xfrm>
        </p:spPr>
        <p:txBody>
          <a:bodyPr/>
          <a:lstStyle/>
          <a:p>
            <a:pPr algn="ctr"/>
            <a:fld id="{15812C5A-9CF7-4A8D-A41D-9E74470054A5}" type="slidenum">
              <a:rPr lang="ko-KR" altLang="en-US" smtClean="0"/>
              <a:pPr algn="ctr"/>
              <a:t>3</a:t>
            </a:fld>
            <a:endParaRPr lang="ko-KR" altLang="en-US" dirty="0"/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0F65732E-5B8D-4518-91C3-CFD4ABF928C2}"/>
              </a:ext>
            </a:extLst>
          </p:cNvPr>
          <p:cNvSpPr txBox="1">
            <a:spLocks/>
          </p:cNvSpPr>
          <p:nvPr/>
        </p:nvSpPr>
        <p:spPr>
          <a:xfrm>
            <a:off x="1818636" y="1833883"/>
            <a:ext cx="8554727" cy="3190233"/>
          </a:xfrm>
          <a:prstGeom prst="roundRect">
            <a:avLst/>
          </a:prstGeom>
          <a:solidFill>
            <a:srgbClr val="C7232B">
              <a:alpha val="74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673100" dist="520700" dir="2700000" algn="tl" rotWithShape="0">
              <a:prstClr val="black">
                <a:alpha val="1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1" kern="1200" spc="-6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600" dirty="0"/>
              <a:t>      </a:t>
            </a:r>
            <a:r>
              <a:rPr lang="ko-KR" altLang="en-US" sz="5400" dirty="0"/>
              <a:t>선정 비즈니스 소개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A223138-F1D4-4AF4-B77E-B3F1D0F23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636" y="2386327"/>
            <a:ext cx="2085343" cy="20853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56874E0-5511-4BAB-8E38-231723F3DD88}"/>
              </a:ext>
            </a:extLst>
          </p:cNvPr>
          <p:cNvSpPr txBox="1"/>
          <p:nvPr/>
        </p:nvSpPr>
        <p:spPr>
          <a:xfrm>
            <a:off x="1103627" y="252725"/>
            <a:ext cx="17576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11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BF12442-B563-4FBE-B6CF-F9C355067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2" y="1373901"/>
            <a:ext cx="5987329" cy="467800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넷플릭스는</a:t>
            </a:r>
            <a:r>
              <a:rPr lang="ko-KR" altLang="en-US" sz="2000" dirty="0"/>
              <a:t> </a:t>
            </a:r>
            <a:r>
              <a:rPr lang="en-US" altLang="ko-KR" sz="2000" dirty="0"/>
              <a:t>TV </a:t>
            </a:r>
            <a:r>
              <a:rPr lang="ko-KR" altLang="en-US" sz="2000" dirty="0"/>
              <a:t>프로그램</a:t>
            </a:r>
            <a:r>
              <a:rPr lang="en-US" altLang="ko-KR" sz="2000" dirty="0"/>
              <a:t>, </a:t>
            </a:r>
            <a:r>
              <a:rPr lang="ko-KR" altLang="en-US" sz="2000" dirty="0"/>
              <a:t>영화</a:t>
            </a:r>
            <a:r>
              <a:rPr lang="en-US" altLang="ko-KR" sz="2000" dirty="0"/>
              <a:t>, </a:t>
            </a:r>
            <a:r>
              <a:rPr lang="ko-KR" altLang="en-US" sz="2000" dirty="0"/>
              <a:t>애니메이션</a:t>
            </a:r>
            <a:r>
              <a:rPr lang="en-US" altLang="ko-KR" sz="2000" dirty="0"/>
              <a:t>, </a:t>
            </a:r>
            <a:r>
              <a:rPr lang="ko-KR" altLang="en-US" sz="2000" dirty="0"/>
              <a:t>다큐멘터리 등 다양한 콘텐츠를 인터넷 연결이 가능한 디바이스에서 시청할 수 있는 스트리밍 서비스이다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lvl="3" indent="-285750" algn="l">
              <a:buFont typeface="Arial" panose="020B0604020202020204" pitchFamily="34" charset="0"/>
              <a:buChar char="•"/>
            </a:pPr>
            <a:r>
              <a:rPr lang="ko-KR" altLang="en-US" sz="2000" dirty="0"/>
              <a:t>총 </a:t>
            </a:r>
            <a:r>
              <a:rPr lang="en-US" altLang="ko-KR" sz="2000" dirty="0"/>
              <a:t>4,200</a:t>
            </a:r>
            <a:r>
              <a:rPr lang="ko-KR" altLang="en-US" sz="2000" dirty="0" err="1"/>
              <a:t>만여</a:t>
            </a:r>
            <a:r>
              <a:rPr lang="ko-KR" altLang="en-US" sz="2000" dirty="0"/>
              <a:t> 장의 영상물을 보유하고 있으며 </a:t>
            </a:r>
            <a:r>
              <a:rPr lang="en-US" altLang="ko-KR" sz="2000" dirty="0"/>
              <a:t>2018</a:t>
            </a:r>
            <a:r>
              <a:rPr lang="ko-KR" altLang="en-US" sz="2000" dirty="0"/>
              <a:t>년 </a:t>
            </a:r>
            <a:r>
              <a:rPr lang="en-US" altLang="ko-KR" sz="2000" dirty="0"/>
              <a:t>3</a:t>
            </a:r>
            <a:r>
              <a:rPr lang="ko-KR" altLang="en-US" sz="2000" dirty="0"/>
              <a:t>분기 기준으로 전세계에서 </a:t>
            </a:r>
            <a:r>
              <a:rPr lang="en-US" altLang="ko-KR" sz="2000" dirty="0"/>
              <a:t>1</a:t>
            </a:r>
            <a:r>
              <a:rPr lang="ko-KR" altLang="en-US" sz="2000" dirty="0"/>
              <a:t>억 </a:t>
            </a:r>
            <a:r>
              <a:rPr lang="en-US" altLang="ko-KR" sz="2000" dirty="0"/>
              <a:t>3,700</a:t>
            </a:r>
            <a:r>
              <a:rPr lang="ko-KR" altLang="en-US" sz="2000" dirty="0"/>
              <a:t>만 명의 회원들에게 서비스 중으로 온라인 동영상 시장 점유율 </a:t>
            </a:r>
            <a:r>
              <a:rPr lang="en-US" altLang="ko-KR" sz="2000" dirty="0"/>
              <a:t>1</a:t>
            </a:r>
            <a:r>
              <a:rPr lang="ko-KR" altLang="en-US" sz="2000" dirty="0"/>
              <a:t>위를 기록하고 있다</a:t>
            </a:r>
            <a:r>
              <a:rPr lang="en-US" altLang="ko-KR" sz="20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3" y="806093"/>
            <a:ext cx="10496338" cy="567808"/>
          </a:xfrm>
        </p:spPr>
        <p:txBody>
          <a:bodyPr/>
          <a:lstStyle/>
          <a:p>
            <a:r>
              <a:rPr lang="ko-KR" altLang="en-US" b="0" dirty="0"/>
              <a:t>선정 비즈니스 소개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algn="ctr"/>
            <a:r>
              <a:rPr lang="en-US" altLang="ko-KR" dirty="0"/>
              <a:t>5</a:t>
            </a:r>
            <a:r>
              <a:rPr lang="ko-KR" altLang="en-US" dirty="0"/>
              <a:t>팀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310" y="6407696"/>
            <a:ext cx="329389" cy="204912"/>
          </a:xfrm>
        </p:spPr>
        <p:txBody>
          <a:bodyPr/>
          <a:lstStyle/>
          <a:p>
            <a:pPr algn="ctr"/>
            <a:fld id="{15812C5A-9CF7-4A8D-A41D-9E74470054A5}" type="slidenum">
              <a:rPr lang="ko-KR" altLang="en-US" smtClean="0"/>
              <a:pPr algn="ctr"/>
              <a:t>4</a:t>
            </a:fld>
            <a:endParaRPr lang="ko-KR" altLang="en-US" dirty="0"/>
          </a:p>
        </p:txBody>
      </p:sp>
      <p:pic>
        <p:nvPicPr>
          <p:cNvPr id="7" name="그림 6" descr="텍스트, 시계, 빨간색이(가) 표시된 사진&#10;&#10;자동 생성된 설명">
            <a:extLst>
              <a:ext uri="{FF2B5EF4-FFF2-40B4-BE49-F238E27FC236}">
                <a16:creationId xmlns:a16="http://schemas.microsoft.com/office/drawing/2014/main" id="{7CC9DB42-5F64-458E-A44C-D0BDE6A51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70" y="436455"/>
            <a:ext cx="793539" cy="26451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960236A-3966-4CBA-B55D-4B86D2D1C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853" y="1479026"/>
            <a:ext cx="4623791" cy="376849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십자형 18">
            <a:extLst>
              <a:ext uri="{FF2B5EF4-FFF2-40B4-BE49-F238E27FC236}">
                <a16:creationId xmlns:a16="http://schemas.microsoft.com/office/drawing/2014/main" id="{C080C230-35F8-4128-A38C-31F1CAD0B946}"/>
              </a:ext>
            </a:extLst>
          </p:cNvPr>
          <p:cNvSpPr/>
          <p:nvPr/>
        </p:nvSpPr>
        <p:spPr>
          <a:xfrm>
            <a:off x="6463011" y="4777616"/>
            <a:ext cx="939805" cy="939805"/>
          </a:xfrm>
          <a:prstGeom prst="plus">
            <a:avLst>
              <a:gd name="adj" fmla="val 326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310" y="6407696"/>
            <a:ext cx="329389" cy="204912"/>
          </a:xfrm>
        </p:spPr>
        <p:txBody>
          <a:bodyPr/>
          <a:lstStyle/>
          <a:p>
            <a:pPr algn="ctr"/>
            <a:fld id="{15812C5A-9CF7-4A8D-A41D-9E74470054A5}" type="slidenum">
              <a:rPr lang="ko-KR" altLang="en-US" smtClean="0"/>
              <a:pPr algn="ctr"/>
              <a:t>5</a:t>
            </a:fld>
            <a:endParaRPr lang="ko-KR" altLang="en-US" dirty="0"/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0F65732E-5B8D-4518-91C3-CFD4ABF928C2}"/>
              </a:ext>
            </a:extLst>
          </p:cNvPr>
          <p:cNvSpPr txBox="1">
            <a:spLocks/>
          </p:cNvSpPr>
          <p:nvPr/>
        </p:nvSpPr>
        <p:spPr>
          <a:xfrm>
            <a:off x="1818636" y="1833883"/>
            <a:ext cx="8554727" cy="3190233"/>
          </a:xfrm>
          <a:prstGeom prst="roundRect">
            <a:avLst/>
          </a:prstGeom>
          <a:solidFill>
            <a:srgbClr val="C7232B">
              <a:alpha val="74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673100" dist="520700" dir="2700000" algn="tl" rotWithShape="0">
              <a:prstClr val="black">
                <a:alpha val="1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1" kern="1200" spc="-6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200" dirty="0"/>
              <a:t>    요구사항 분석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A223138-F1D4-4AF4-B77E-B3F1D0F23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636" y="2386327"/>
            <a:ext cx="2085343" cy="20853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56874E0-5511-4BAB-8E38-231723F3DD88}"/>
              </a:ext>
            </a:extLst>
          </p:cNvPr>
          <p:cNvSpPr txBox="1"/>
          <p:nvPr/>
        </p:nvSpPr>
        <p:spPr>
          <a:xfrm>
            <a:off x="1103627" y="252725"/>
            <a:ext cx="17576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8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69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46D4C6ED-233C-4090-B5D5-C9457A98D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103" y="3570738"/>
            <a:ext cx="1668228" cy="2957079"/>
          </a:xfrm>
          <a:prstGeom prst="rect">
            <a:avLst/>
          </a:prstGeom>
        </p:spPr>
      </p:pic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BF12442-B563-4FBE-B6CF-F9C355067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2" y="1373901"/>
            <a:ext cx="10753173" cy="2426768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회원은 이메일</a:t>
            </a:r>
            <a:r>
              <a:rPr lang="en-US" altLang="ko-KR" sz="2000" dirty="0"/>
              <a:t>, </a:t>
            </a:r>
            <a:r>
              <a:rPr lang="ko-KR" altLang="en-US" sz="2000" dirty="0"/>
              <a:t>비밀번호</a:t>
            </a:r>
            <a:r>
              <a:rPr lang="en-US" altLang="ko-KR" sz="2000" dirty="0"/>
              <a:t>, </a:t>
            </a:r>
            <a:r>
              <a:rPr lang="ko-KR" altLang="en-US" sz="2000" dirty="0"/>
              <a:t>회원 이름</a:t>
            </a:r>
            <a:r>
              <a:rPr lang="en-US" altLang="ko-KR" sz="2000" dirty="0"/>
              <a:t>, </a:t>
            </a:r>
            <a:r>
              <a:rPr lang="ko-KR" altLang="en-US" sz="2000" dirty="0"/>
              <a:t>생년월일</a:t>
            </a:r>
            <a:r>
              <a:rPr lang="en-US" altLang="ko-KR" sz="2000" dirty="0"/>
              <a:t>, </a:t>
            </a:r>
            <a:r>
              <a:rPr lang="ko-KR" altLang="en-US" sz="2000" dirty="0"/>
              <a:t>성별</a:t>
            </a:r>
            <a:r>
              <a:rPr lang="en-US" altLang="ko-KR" sz="2000" dirty="0"/>
              <a:t>, </a:t>
            </a:r>
            <a:r>
              <a:rPr lang="ko-KR" altLang="en-US" sz="2000" dirty="0"/>
              <a:t>전화번호</a:t>
            </a:r>
            <a:r>
              <a:rPr lang="en-US" altLang="ko-KR" sz="2000" dirty="0"/>
              <a:t>, </a:t>
            </a:r>
            <a:r>
              <a:rPr lang="ko-KR" altLang="en-US" sz="2000" dirty="0"/>
              <a:t>결제방식</a:t>
            </a:r>
            <a:r>
              <a:rPr lang="en-US" altLang="ko-KR" sz="2000" dirty="0"/>
              <a:t>, </a:t>
            </a:r>
            <a:r>
              <a:rPr lang="ko-KR" altLang="en-US" sz="2000" dirty="0"/>
              <a:t>결제일자를 구성요소로 갖는다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회원은 회원</a:t>
            </a:r>
            <a:r>
              <a:rPr lang="en-US" altLang="ko-KR" sz="2000" dirty="0"/>
              <a:t>ID</a:t>
            </a:r>
            <a:r>
              <a:rPr lang="ko-KR" altLang="en-US" sz="2000" dirty="0"/>
              <a:t>가 부여되어 고유하게 식별된다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구독상품은 구독타입</a:t>
            </a:r>
            <a:r>
              <a:rPr lang="en-US" altLang="ko-KR" sz="2000" dirty="0"/>
              <a:t>(</a:t>
            </a:r>
            <a:r>
              <a:rPr lang="ko-KR" altLang="en-US" sz="2000" dirty="0"/>
              <a:t>고유함</a:t>
            </a:r>
            <a:r>
              <a:rPr lang="en-US" altLang="ko-KR" sz="2000" dirty="0"/>
              <a:t>), </a:t>
            </a:r>
            <a:r>
              <a:rPr lang="ko-KR" altLang="en-US" sz="2000" dirty="0"/>
              <a:t>동시접속가능 수</a:t>
            </a:r>
            <a:r>
              <a:rPr lang="en-US" altLang="ko-KR" sz="2000" dirty="0"/>
              <a:t>, </a:t>
            </a:r>
            <a:r>
              <a:rPr lang="ko-KR" altLang="en-US" sz="2000" dirty="0"/>
              <a:t>화질</a:t>
            </a:r>
            <a:r>
              <a:rPr lang="en-US" altLang="ko-KR" sz="2000" dirty="0"/>
              <a:t>, </a:t>
            </a:r>
            <a:r>
              <a:rPr lang="ko-KR" altLang="en-US" sz="2000" dirty="0"/>
              <a:t>가격을 구성요소로 갖는다</a:t>
            </a:r>
            <a:r>
              <a:rPr lang="en-US" altLang="ko-KR" sz="20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3" y="806093"/>
            <a:ext cx="10496338" cy="567808"/>
          </a:xfrm>
        </p:spPr>
        <p:txBody>
          <a:bodyPr/>
          <a:lstStyle/>
          <a:p>
            <a:r>
              <a:rPr lang="ko-KR" altLang="en-US" b="0" dirty="0"/>
              <a:t>요구사항 분석</a:t>
            </a:r>
            <a:r>
              <a:rPr lang="en-US" altLang="ko-KR" b="0" dirty="0"/>
              <a:t> – </a:t>
            </a:r>
            <a:r>
              <a:rPr lang="ko-KR" altLang="en-US" b="0" dirty="0"/>
              <a:t>개체와 속성</a:t>
            </a:r>
            <a:endParaRPr lang="en-US" altLang="ko-KR" b="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algn="ctr"/>
            <a:r>
              <a:rPr lang="en-US" altLang="ko-KR" dirty="0"/>
              <a:t>5</a:t>
            </a:r>
            <a:r>
              <a:rPr lang="ko-KR" altLang="en-US" dirty="0"/>
              <a:t>팀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310" y="6407696"/>
            <a:ext cx="329389" cy="204912"/>
          </a:xfrm>
        </p:spPr>
        <p:txBody>
          <a:bodyPr/>
          <a:lstStyle/>
          <a:p>
            <a:pPr algn="ctr"/>
            <a:fld id="{15812C5A-9CF7-4A8D-A41D-9E74470054A5}" type="slidenum">
              <a:rPr lang="ko-KR" altLang="en-US" smtClean="0"/>
              <a:pPr algn="ctr"/>
              <a:t>6</a:t>
            </a:fld>
            <a:endParaRPr lang="ko-KR" altLang="en-US" dirty="0"/>
          </a:p>
        </p:txBody>
      </p:sp>
      <p:pic>
        <p:nvPicPr>
          <p:cNvPr id="7" name="그림 6" descr="텍스트, 시계, 빨간색이(가) 표시된 사진&#10;&#10;자동 생성된 설명">
            <a:extLst>
              <a:ext uri="{FF2B5EF4-FFF2-40B4-BE49-F238E27FC236}">
                <a16:creationId xmlns:a16="http://schemas.microsoft.com/office/drawing/2014/main" id="{7CC9DB42-5F64-458E-A44C-D0BDE6A51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70" y="436455"/>
            <a:ext cx="793539" cy="264513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BEAE415-A392-447B-ABBB-D4EBF3D79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88" y="3577674"/>
            <a:ext cx="3099460" cy="29501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9927CDF-4912-4979-B432-DFE1B380D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210" y="3577674"/>
            <a:ext cx="3635631" cy="295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5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BF12442-B563-4FBE-B6CF-F9C355067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2" y="1373901"/>
            <a:ext cx="10753173" cy="1431929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회원은 최대 </a:t>
            </a:r>
            <a:r>
              <a:rPr lang="en-US" altLang="ko-KR" sz="2400" dirty="0"/>
              <a:t>5</a:t>
            </a:r>
            <a:r>
              <a:rPr lang="ko-KR" altLang="en-US" sz="2400" dirty="0"/>
              <a:t>개의 프로필을 생성할 수 있다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프로필은 프로필 이름</a:t>
            </a:r>
            <a:r>
              <a:rPr lang="en-US" altLang="ko-KR" sz="2400" dirty="0"/>
              <a:t>, </a:t>
            </a:r>
            <a:r>
              <a:rPr lang="ko-KR" altLang="en-US" sz="2400" dirty="0"/>
              <a:t>선택 언어</a:t>
            </a:r>
            <a:r>
              <a:rPr lang="en-US" altLang="ko-KR" sz="2400" dirty="0"/>
              <a:t>, </a:t>
            </a:r>
            <a:r>
              <a:rPr lang="ko-KR" altLang="en-US" sz="2400" dirty="0"/>
              <a:t>시청제한을 구성요소로 갖는다</a:t>
            </a:r>
            <a:r>
              <a:rPr lang="en-US" altLang="ko-KR" sz="24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3" y="806093"/>
            <a:ext cx="10496338" cy="567808"/>
          </a:xfrm>
        </p:spPr>
        <p:txBody>
          <a:bodyPr/>
          <a:lstStyle/>
          <a:p>
            <a:r>
              <a:rPr lang="ko-KR" altLang="en-US" b="0" dirty="0"/>
              <a:t>요구사항 분석</a:t>
            </a:r>
            <a:r>
              <a:rPr lang="en-US" altLang="ko-KR" b="0" dirty="0"/>
              <a:t> – </a:t>
            </a:r>
            <a:r>
              <a:rPr lang="ko-KR" altLang="en-US" b="0" dirty="0"/>
              <a:t>개체와 속성</a:t>
            </a:r>
            <a:endParaRPr lang="en-US" altLang="ko-KR" b="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algn="ctr"/>
            <a:r>
              <a:rPr lang="en-US" altLang="ko-KR" dirty="0"/>
              <a:t>5</a:t>
            </a:r>
            <a:r>
              <a:rPr lang="ko-KR" altLang="en-US" dirty="0"/>
              <a:t>팀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310" y="6407696"/>
            <a:ext cx="329389" cy="204912"/>
          </a:xfrm>
        </p:spPr>
        <p:txBody>
          <a:bodyPr/>
          <a:lstStyle/>
          <a:p>
            <a:pPr algn="ctr"/>
            <a:fld id="{15812C5A-9CF7-4A8D-A41D-9E74470054A5}" type="slidenum">
              <a:rPr lang="ko-KR" altLang="en-US" smtClean="0"/>
              <a:pPr algn="ctr"/>
              <a:t>7</a:t>
            </a:fld>
            <a:endParaRPr lang="ko-KR" altLang="en-US" dirty="0"/>
          </a:p>
        </p:txBody>
      </p:sp>
      <p:pic>
        <p:nvPicPr>
          <p:cNvPr id="7" name="그림 6" descr="텍스트, 시계, 빨간색이(가) 표시된 사진&#10;&#10;자동 생성된 설명">
            <a:extLst>
              <a:ext uri="{FF2B5EF4-FFF2-40B4-BE49-F238E27FC236}">
                <a16:creationId xmlns:a16="http://schemas.microsoft.com/office/drawing/2014/main" id="{7CC9DB42-5F64-458E-A44C-D0BDE6A51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70" y="436455"/>
            <a:ext cx="793539" cy="2645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D9706E9-2A05-4441-87BD-39DE8F03A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16" y="3289370"/>
            <a:ext cx="6588856" cy="2762537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8251883-09CB-4A4D-B061-EB2EA2A95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624" y="3289369"/>
            <a:ext cx="4567260" cy="276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6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BF12442-B563-4FBE-B6CF-F9C355067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7992" y="1508752"/>
            <a:ext cx="7535239" cy="4015225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작품은 </a:t>
            </a:r>
            <a:r>
              <a:rPr lang="ko-KR" altLang="en-US" sz="2400" dirty="0" err="1"/>
              <a:t>작품명</a:t>
            </a:r>
            <a:r>
              <a:rPr lang="en-US" altLang="ko-KR" sz="2400" dirty="0"/>
              <a:t>, </a:t>
            </a:r>
            <a:r>
              <a:rPr lang="ko-KR" altLang="en-US" sz="2400" dirty="0"/>
              <a:t>장르</a:t>
            </a:r>
            <a:r>
              <a:rPr lang="en-US" altLang="ko-KR" sz="2400" dirty="0"/>
              <a:t>, </a:t>
            </a:r>
            <a:r>
              <a:rPr lang="ko-KR" altLang="en-US" sz="2400" dirty="0"/>
              <a:t>연령 등급을 구성요소로 갖는다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작품은 작품</a:t>
            </a:r>
            <a:r>
              <a:rPr lang="en-US" altLang="ko-KR" sz="2400" dirty="0"/>
              <a:t>ID</a:t>
            </a:r>
            <a:r>
              <a:rPr lang="ko-KR" altLang="en-US" sz="2400" dirty="0"/>
              <a:t>가 부여되어 고유하게 식별된다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작품은 재생시간</a:t>
            </a:r>
            <a:r>
              <a:rPr lang="en-US" altLang="ko-KR" sz="2400" dirty="0"/>
              <a:t>, </a:t>
            </a:r>
            <a:r>
              <a:rPr lang="ko-KR" altLang="en-US" sz="2400" dirty="0"/>
              <a:t>여러 언어의 자막과 더빙</a:t>
            </a:r>
            <a:r>
              <a:rPr lang="en-US" altLang="ko-KR" sz="2400" dirty="0"/>
              <a:t>, </a:t>
            </a:r>
            <a:r>
              <a:rPr lang="ko-KR" altLang="en-US" sz="2400" dirty="0"/>
              <a:t>평가를 데이터로 갖는다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작품은 내용 정보로 태그 된다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내용 정보는 </a:t>
            </a:r>
            <a:r>
              <a:rPr lang="en-US" altLang="ko-KR" sz="2400" dirty="0"/>
              <a:t>7</a:t>
            </a:r>
            <a:r>
              <a:rPr lang="ko-KR" altLang="en-US" sz="2400" dirty="0"/>
              <a:t>가지의 정보를 가진다</a:t>
            </a:r>
            <a:r>
              <a:rPr lang="en-US" altLang="ko-KR" sz="24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3" y="806093"/>
            <a:ext cx="10496338" cy="567808"/>
          </a:xfrm>
        </p:spPr>
        <p:txBody>
          <a:bodyPr/>
          <a:lstStyle/>
          <a:p>
            <a:r>
              <a:rPr lang="ko-KR" altLang="en-US" b="0" dirty="0"/>
              <a:t>요구사항 분석</a:t>
            </a:r>
            <a:r>
              <a:rPr lang="en-US" altLang="ko-KR" b="0" dirty="0"/>
              <a:t> – </a:t>
            </a:r>
            <a:r>
              <a:rPr lang="ko-KR" altLang="en-US" b="0" dirty="0"/>
              <a:t>개체와 속성</a:t>
            </a:r>
            <a:endParaRPr lang="en-US" altLang="ko-KR" b="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algn="ctr"/>
            <a:r>
              <a:rPr lang="en-US" altLang="ko-KR" dirty="0"/>
              <a:t>5</a:t>
            </a:r>
            <a:r>
              <a:rPr lang="ko-KR" altLang="en-US" dirty="0"/>
              <a:t>팀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310" y="6407696"/>
            <a:ext cx="329389" cy="204912"/>
          </a:xfrm>
        </p:spPr>
        <p:txBody>
          <a:bodyPr/>
          <a:lstStyle/>
          <a:p>
            <a:pPr algn="ctr"/>
            <a:fld id="{15812C5A-9CF7-4A8D-A41D-9E74470054A5}" type="slidenum">
              <a:rPr lang="ko-KR" altLang="en-US" smtClean="0"/>
              <a:pPr algn="ctr"/>
              <a:t>8</a:t>
            </a:fld>
            <a:endParaRPr lang="ko-KR" altLang="en-US" dirty="0"/>
          </a:p>
        </p:txBody>
      </p:sp>
      <p:pic>
        <p:nvPicPr>
          <p:cNvPr id="7" name="그림 6" descr="텍스트, 시계, 빨간색이(가) 표시된 사진&#10;&#10;자동 생성된 설명">
            <a:extLst>
              <a:ext uri="{FF2B5EF4-FFF2-40B4-BE49-F238E27FC236}">
                <a16:creationId xmlns:a16="http://schemas.microsoft.com/office/drawing/2014/main" id="{7CC9DB42-5F64-458E-A44C-D0BDE6A51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70" y="436455"/>
            <a:ext cx="793539" cy="2645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91C722-D098-4186-9013-82FE2429F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262" y="1237422"/>
            <a:ext cx="3281745" cy="438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4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BF12442-B563-4FBE-B6CF-F9C355067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7992" y="2041444"/>
            <a:ext cx="10753173" cy="2775111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감독은 이름과 생년월일을 갖는다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감독은 감독</a:t>
            </a:r>
            <a:r>
              <a:rPr lang="en-US" altLang="ko-KR" sz="2400" dirty="0"/>
              <a:t>ID</a:t>
            </a:r>
            <a:r>
              <a:rPr lang="ko-KR" altLang="en-US" sz="2400" dirty="0"/>
              <a:t>가 부여되어 고유하게 식별된다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출연진은 이름과 생년월일을 갖는다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출연진은 출연진</a:t>
            </a:r>
            <a:r>
              <a:rPr lang="en-US" altLang="ko-KR" sz="2400" dirty="0"/>
              <a:t>ID</a:t>
            </a:r>
            <a:r>
              <a:rPr lang="ko-KR" altLang="en-US" sz="2400" dirty="0"/>
              <a:t>를 부여해 고유하게 식별된다</a:t>
            </a:r>
            <a:r>
              <a:rPr lang="en-US" altLang="ko-KR" sz="24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3" y="806093"/>
            <a:ext cx="10496338" cy="567808"/>
          </a:xfrm>
        </p:spPr>
        <p:txBody>
          <a:bodyPr/>
          <a:lstStyle/>
          <a:p>
            <a:r>
              <a:rPr lang="ko-KR" altLang="en-US" b="0" dirty="0"/>
              <a:t>요구사항 분석</a:t>
            </a:r>
            <a:r>
              <a:rPr lang="en-US" altLang="ko-KR" b="0" dirty="0"/>
              <a:t> – </a:t>
            </a:r>
            <a:r>
              <a:rPr lang="ko-KR" altLang="en-US" b="0" dirty="0"/>
              <a:t>개체와 속성</a:t>
            </a:r>
            <a:endParaRPr lang="en-US" altLang="ko-KR" b="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algn="ctr"/>
            <a:r>
              <a:rPr lang="en-US" altLang="ko-KR" dirty="0"/>
              <a:t>5</a:t>
            </a:r>
            <a:r>
              <a:rPr lang="ko-KR" altLang="en-US" dirty="0"/>
              <a:t>팀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310" y="6407696"/>
            <a:ext cx="329389" cy="204912"/>
          </a:xfrm>
        </p:spPr>
        <p:txBody>
          <a:bodyPr/>
          <a:lstStyle/>
          <a:p>
            <a:pPr algn="ctr"/>
            <a:fld id="{15812C5A-9CF7-4A8D-A41D-9E74470054A5}" type="slidenum">
              <a:rPr lang="ko-KR" altLang="en-US" smtClean="0"/>
              <a:pPr algn="ctr"/>
              <a:t>9</a:t>
            </a:fld>
            <a:endParaRPr lang="ko-KR" altLang="en-US" dirty="0"/>
          </a:p>
        </p:txBody>
      </p:sp>
      <p:pic>
        <p:nvPicPr>
          <p:cNvPr id="7" name="그림 6" descr="텍스트, 시계, 빨간색이(가) 표시된 사진&#10;&#10;자동 생성된 설명">
            <a:extLst>
              <a:ext uri="{FF2B5EF4-FFF2-40B4-BE49-F238E27FC236}">
                <a16:creationId xmlns:a16="http://schemas.microsoft.com/office/drawing/2014/main" id="{7CC9DB42-5F64-458E-A44C-D0BDE6A51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70" y="436455"/>
            <a:ext cx="793539" cy="264513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7023E5D-172B-4CB2-955A-CB9A9B4C53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4"/>
          <a:stretch/>
        </p:blipFill>
        <p:spPr>
          <a:xfrm>
            <a:off x="7502533" y="1061155"/>
            <a:ext cx="4181474" cy="507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6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4335</TotalTime>
  <Words>743</Words>
  <Application>Microsoft Office PowerPoint</Application>
  <PresentationFormat>와이드스크린</PresentationFormat>
  <Paragraphs>159</Paragraphs>
  <Slides>24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나눔스퀘어</vt:lpstr>
      <vt:lpstr>나눔스퀘어 ExtraBold</vt:lpstr>
      <vt:lpstr>맑은 고딕</vt:lpstr>
      <vt:lpstr>Arial</vt:lpstr>
      <vt:lpstr>Office 테마</vt:lpstr>
      <vt:lpstr> Netflix</vt:lpstr>
      <vt:lpstr>Netflix</vt:lpstr>
      <vt:lpstr>PowerPoint 프레젠테이션</vt:lpstr>
      <vt:lpstr>선정 비즈니스 소개</vt:lpstr>
      <vt:lpstr>PowerPoint 프레젠테이션</vt:lpstr>
      <vt:lpstr>요구사항 분석 – 개체와 속성</vt:lpstr>
      <vt:lpstr>요구사항 분석 – 개체와 속성</vt:lpstr>
      <vt:lpstr>요구사항 분석 – 개체와 속성</vt:lpstr>
      <vt:lpstr>요구사항 분석 – 개체와 속성</vt:lpstr>
      <vt:lpstr>요구사항 분석 – 개체와 속성</vt:lpstr>
      <vt:lpstr>요구사항 분석 – 관계</vt:lpstr>
      <vt:lpstr>요구사항 분석 – 관계</vt:lpstr>
      <vt:lpstr>PowerPoint 프레젠테이션</vt:lpstr>
      <vt:lpstr>ER 다이어그램</vt:lpstr>
      <vt:lpstr>ER 다이어그램</vt:lpstr>
      <vt:lpstr>ER 다이어그램</vt:lpstr>
      <vt:lpstr>ER 다이어그램</vt:lpstr>
      <vt:lpstr>ER 다이어그램</vt:lpstr>
      <vt:lpstr>ER 다이어그램</vt:lpstr>
      <vt:lpstr>ER 다이어그램</vt:lpstr>
      <vt:lpstr>ER 다이어그램</vt:lpstr>
      <vt:lpstr>ER 다이어그램</vt:lpstr>
      <vt:lpstr>ER 다이어그램</vt:lpstr>
      <vt:lpstr>---ENDING CREDIT---  ---5팀---  김승진 김태양 조한웅 최용현   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orbit</dc:title>
  <dc:creator>largo</dc:creator>
  <cp:keywords>adstorepost.com</cp:keywords>
  <cp:lastModifiedBy>김태양(2020158007)</cp:lastModifiedBy>
  <cp:revision>484</cp:revision>
  <dcterms:created xsi:type="dcterms:W3CDTF">2017-12-10T15:04:34Z</dcterms:created>
  <dcterms:modified xsi:type="dcterms:W3CDTF">2021-11-10T10:52:16Z</dcterms:modified>
</cp:coreProperties>
</file>